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Lst>
  <p:notesMasterIdLst>
    <p:notesMasterId r:id="rId32"/>
  </p:notesMasterIdLst>
  <p:sldIdLst>
    <p:sldId id="262" r:id="rId6"/>
    <p:sldId id="282" r:id="rId7"/>
    <p:sldId id="333" r:id="rId8"/>
    <p:sldId id="296" r:id="rId9"/>
    <p:sldId id="2114" r:id="rId10"/>
    <p:sldId id="2122" r:id="rId11"/>
    <p:sldId id="8198" r:id="rId12"/>
    <p:sldId id="8206" r:id="rId13"/>
    <p:sldId id="2119" r:id="rId14"/>
    <p:sldId id="2118" r:id="rId15"/>
    <p:sldId id="2117" r:id="rId16"/>
    <p:sldId id="8190" r:id="rId17"/>
    <p:sldId id="8201" r:id="rId18"/>
    <p:sldId id="8202" r:id="rId19"/>
    <p:sldId id="8203" r:id="rId20"/>
    <p:sldId id="320" r:id="rId21"/>
    <p:sldId id="2120" r:id="rId22"/>
    <p:sldId id="324" r:id="rId23"/>
    <p:sldId id="317" r:id="rId24"/>
    <p:sldId id="323" r:id="rId25"/>
    <p:sldId id="256" r:id="rId26"/>
    <p:sldId id="8188" r:id="rId27"/>
    <p:sldId id="8189" r:id="rId28"/>
    <p:sldId id="8204" r:id="rId29"/>
    <p:sldId id="8205" r:id="rId30"/>
    <p:sldId id="8200" r:id="rId31"/>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e Elliott" initials="DE" lastIdx="1" clrIdx="0">
    <p:extLst>
      <p:ext uri="{19B8F6BF-5375-455C-9EA6-DF929625EA0E}">
        <p15:presenceInfo xmlns:p15="http://schemas.microsoft.com/office/powerpoint/2012/main" userId="S::Dave.Elliott@SEA.ORG.UK::98f8fd02-7610-4260-b72f-68dd531ded3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35"/>
    <p:restoredTop sz="94692"/>
  </p:normalViewPr>
  <p:slideViewPr>
    <p:cSldViewPr>
      <p:cViewPr varScale="1">
        <p:scale>
          <a:sx n="81" d="100"/>
          <a:sy n="81" d="100"/>
        </p:scale>
        <p:origin x="1296" y="62"/>
      </p:cViewPr>
      <p:guideLst>
        <p:guide orient="horz" pos="2160"/>
        <p:guide pos="2880"/>
      </p:guideLst>
    </p:cSldViewPr>
  </p:slideViewPr>
  <p:notesTextViewPr>
    <p:cViewPr>
      <p:scale>
        <a:sx n="100" d="100"/>
        <a:sy n="100" d="100"/>
      </p:scale>
      <p:origin x="0" y="0"/>
    </p:cViewPr>
  </p:notesTextViewPr>
  <p:notesViewPr>
    <p:cSldViewPr>
      <p:cViewPr varScale="1">
        <p:scale>
          <a:sx n="78" d="100"/>
          <a:sy n="78" d="100"/>
        </p:scale>
        <p:origin x="4096" y="184"/>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8CEC25F8-35EF-4A4C-85A8-473C06120E7A}" type="datetimeFigureOut">
              <a:rPr lang="en-GB" smtClean="0"/>
              <a:pPr/>
              <a:t>11/11/2022</a:t>
            </a:fld>
            <a:endParaRPr lang="en-GB" dirty="0"/>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73B9FFCA-AFAD-42CC-8282-3321FB505CE1}" type="slidenum">
              <a:rPr lang="en-GB" smtClean="0"/>
              <a:pPr/>
              <a:t>‹#›</a:t>
            </a:fld>
            <a:endParaRPr lang="en-GB" dirty="0"/>
          </a:p>
        </p:txBody>
      </p:sp>
    </p:spTree>
    <p:extLst>
      <p:ext uri="{BB962C8B-B14F-4D97-AF65-F5344CB8AC3E}">
        <p14:creationId xmlns:p14="http://schemas.microsoft.com/office/powerpoint/2010/main" val="41055588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sz="1600" dirty="0"/>
          </a:p>
          <a:p>
            <a:endParaRPr lang="en-GB" sz="1600" dirty="0"/>
          </a:p>
        </p:txBody>
      </p:sp>
      <p:sp>
        <p:nvSpPr>
          <p:cNvPr id="4" name="Slide Number Placeholder 3"/>
          <p:cNvSpPr>
            <a:spLocks noGrp="1"/>
          </p:cNvSpPr>
          <p:nvPr>
            <p:ph type="sldNum" sz="quarter" idx="10"/>
          </p:nvPr>
        </p:nvSpPr>
        <p:spPr/>
        <p:txBody>
          <a:bodyPr/>
          <a:lstStyle/>
          <a:p>
            <a:fld id="{66500315-AA02-4C19-B2DF-8F2A67D29478}" type="slidenum">
              <a:rPr lang="en-GB" smtClean="0"/>
              <a:pPr/>
              <a:t>1</a:t>
            </a:fld>
            <a:endParaRPr lang="en-GB"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73B9FFCA-AFAD-42CC-8282-3321FB505CE1}" type="slidenum">
              <a:rPr lang="en-GB" smtClean="0"/>
              <a:pPr/>
              <a:t>10</a:t>
            </a:fld>
            <a:endParaRPr lang="en-GB" dirty="0"/>
          </a:p>
        </p:txBody>
      </p:sp>
    </p:spTree>
    <p:extLst>
      <p:ext uri="{BB962C8B-B14F-4D97-AF65-F5344CB8AC3E}">
        <p14:creationId xmlns:p14="http://schemas.microsoft.com/office/powerpoint/2010/main" val="34602209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sz="1400" dirty="0"/>
          </a:p>
        </p:txBody>
      </p:sp>
      <p:sp>
        <p:nvSpPr>
          <p:cNvPr id="4" name="Slide Number Placeholder 3"/>
          <p:cNvSpPr>
            <a:spLocks noGrp="1"/>
          </p:cNvSpPr>
          <p:nvPr>
            <p:ph type="sldNum" sz="quarter" idx="10"/>
          </p:nvPr>
        </p:nvSpPr>
        <p:spPr/>
        <p:txBody>
          <a:bodyPr/>
          <a:lstStyle/>
          <a:p>
            <a:fld id="{DA79A79C-E17F-4C8B-BF13-B1826624ED2F}" type="slidenum">
              <a:rPr lang="en-GB" smtClean="0"/>
              <a:pPr/>
              <a:t>11</a:t>
            </a:fld>
            <a:endParaRPr lang="en-GB" dirty="0"/>
          </a:p>
        </p:txBody>
      </p:sp>
    </p:spTree>
    <p:extLst>
      <p:ext uri="{BB962C8B-B14F-4D97-AF65-F5344CB8AC3E}">
        <p14:creationId xmlns:p14="http://schemas.microsoft.com/office/powerpoint/2010/main" val="2147456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sz="1400" dirty="0"/>
          </a:p>
        </p:txBody>
      </p:sp>
      <p:sp>
        <p:nvSpPr>
          <p:cNvPr id="4" name="Slide Number Placeholder 3"/>
          <p:cNvSpPr>
            <a:spLocks noGrp="1"/>
          </p:cNvSpPr>
          <p:nvPr>
            <p:ph type="sldNum" sz="quarter" idx="10"/>
          </p:nvPr>
        </p:nvSpPr>
        <p:spPr/>
        <p:txBody>
          <a:bodyPr/>
          <a:lstStyle/>
          <a:p>
            <a:fld id="{DA79A79C-E17F-4C8B-BF13-B1826624ED2F}" type="slidenum">
              <a:rPr lang="en-GB" smtClean="0"/>
              <a:pPr/>
              <a:t>12</a:t>
            </a:fld>
            <a:endParaRPr lang="en-GB" dirty="0"/>
          </a:p>
        </p:txBody>
      </p:sp>
    </p:spTree>
    <p:extLst>
      <p:ext uri="{BB962C8B-B14F-4D97-AF65-F5344CB8AC3E}">
        <p14:creationId xmlns:p14="http://schemas.microsoft.com/office/powerpoint/2010/main" val="4253328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sz="1400" dirty="0"/>
          </a:p>
        </p:txBody>
      </p:sp>
      <p:sp>
        <p:nvSpPr>
          <p:cNvPr id="4" name="Slide Number Placeholder 3"/>
          <p:cNvSpPr>
            <a:spLocks noGrp="1"/>
          </p:cNvSpPr>
          <p:nvPr>
            <p:ph type="sldNum" sz="quarter" idx="10"/>
          </p:nvPr>
        </p:nvSpPr>
        <p:spPr/>
        <p:txBody>
          <a:bodyPr/>
          <a:lstStyle/>
          <a:p>
            <a:fld id="{DA79A79C-E17F-4C8B-BF13-B1826624ED2F}" type="slidenum">
              <a:rPr lang="en-GB" smtClean="0"/>
              <a:pPr/>
              <a:t>13</a:t>
            </a:fld>
            <a:endParaRPr lang="en-GB" dirty="0"/>
          </a:p>
        </p:txBody>
      </p:sp>
    </p:spTree>
    <p:extLst>
      <p:ext uri="{BB962C8B-B14F-4D97-AF65-F5344CB8AC3E}">
        <p14:creationId xmlns:p14="http://schemas.microsoft.com/office/powerpoint/2010/main" val="3070035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sz="1400" dirty="0"/>
          </a:p>
        </p:txBody>
      </p:sp>
      <p:sp>
        <p:nvSpPr>
          <p:cNvPr id="4" name="Slide Number Placeholder 3"/>
          <p:cNvSpPr>
            <a:spLocks noGrp="1"/>
          </p:cNvSpPr>
          <p:nvPr>
            <p:ph type="sldNum" sz="quarter" idx="10"/>
          </p:nvPr>
        </p:nvSpPr>
        <p:spPr/>
        <p:txBody>
          <a:bodyPr/>
          <a:lstStyle/>
          <a:p>
            <a:fld id="{DA79A79C-E17F-4C8B-BF13-B1826624ED2F}" type="slidenum">
              <a:rPr lang="en-GB" smtClean="0"/>
              <a:pPr/>
              <a:t>14</a:t>
            </a:fld>
            <a:endParaRPr lang="en-GB" dirty="0"/>
          </a:p>
        </p:txBody>
      </p:sp>
    </p:spTree>
    <p:extLst>
      <p:ext uri="{BB962C8B-B14F-4D97-AF65-F5344CB8AC3E}">
        <p14:creationId xmlns:p14="http://schemas.microsoft.com/office/powerpoint/2010/main" val="22227833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sz="1400" dirty="0"/>
          </a:p>
        </p:txBody>
      </p:sp>
      <p:sp>
        <p:nvSpPr>
          <p:cNvPr id="4" name="Slide Number Placeholder 3"/>
          <p:cNvSpPr>
            <a:spLocks noGrp="1"/>
          </p:cNvSpPr>
          <p:nvPr>
            <p:ph type="sldNum" sz="quarter" idx="10"/>
          </p:nvPr>
        </p:nvSpPr>
        <p:spPr/>
        <p:txBody>
          <a:bodyPr/>
          <a:lstStyle/>
          <a:p>
            <a:fld id="{DA79A79C-E17F-4C8B-BF13-B1826624ED2F}" type="slidenum">
              <a:rPr lang="en-GB" smtClean="0"/>
              <a:pPr/>
              <a:t>15</a:t>
            </a:fld>
            <a:endParaRPr lang="en-GB" dirty="0"/>
          </a:p>
        </p:txBody>
      </p:sp>
    </p:spTree>
    <p:extLst>
      <p:ext uri="{BB962C8B-B14F-4D97-AF65-F5344CB8AC3E}">
        <p14:creationId xmlns:p14="http://schemas.microsoft.com/office/powerpoint/2010/main" val="12501669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sz="1400" dirty="0"/>
          </a:p>
        </p:txBody>
      </p:sp>
      <p:sp>
        <p:nvSpPr>
          <p:cNvPr id="4" name="Slide Number Placeholder 3"/>
          <p:cNvSpPr>
            <a:spLocks noGrp="1"/>
          </p:cNvSpPr>
          <p:nvPr>
            <p:ph type="sldNum" sz="quarter" idx="10"/>
          </p:nvPr>
        </p:nvSpPr>
        <p:spPr/>
        <p:txBody>
          <a:bodyPr/>
          <a:lstStyle/>
          <a:p>
            <a:fld id="{DA79A79C-E17F-4C8B-BF13-B1826624ED2F}" type="slidenum">
              <a:rPr lang="en-GB" smtClean="0"/>
              <a:pPr/>
              <a:t>16</a:t>
            </a:fld>
            <a:endParaRPr lang="en-GB" dirty="0"/>
          </a:p>
        </p:txBody>
      </p:sp>
    </p:spTree>
    <p:extLst>
      <p:ext uri="{BB962C8B-B14F-4D97-AF65-F5344CB8AC3E}">
        <p14:creationId xmlns:p14="http://schemas.microsoft.com/office/powerpoint/2010/main" val="37565542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sz="1400" dirty="0"/>
          </a:p>
        </p:txBody>
      </p:sp>
      <p:sp>
        <p:nvSpPr>
          <p:cNvPr id="4" name="Slide Number Placeholder 3"/>
          <p:cNvSpPr>
            <a:spLocks noGrp="1"/>
          </p:cNvSpPr>
          <p:nvPr>
            <p:ph type="sldNum" sz="quarter" idx="10"/>
          </p:nvPr>
        </p:nvSpPr>
        <p:spPr/>
        <p:txBody>
          <a:bodyPr/>
          <a:lstStyle/>
          <a:p>
            <a:fld id="{DA79A79C-E17F-4C8B-BF13-B1826624ED2F}" type="slidenum">
              <a:rPr lang="en-GB" smtClean="0"/>
              <a:pPr/>
              <a:t>17</a:t>
            </a:fld>
            <a:endParaRPr lang="en-GB" dirty="0"/>
          </a:p>
        </p:txBody>
      </p:sp>
    </p:spTree>
    <p:extLst>
      <p:ext uri="{BB962C8B-B14F-4D97-AF65-F5344CB8AC3E}">
        <p14:creationId xmlns:p14="http://schemas.microsoft.com/office/powerpoint/2010/main" val="32145525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sz="1400" dirty="0"/>
          </a:p>
        </p:txBody>
      </p:sp>
      <p:sp>
        <p:nvSpPr>
          <p:cNvPr id="4" name="Slide Number Placeholder 3"/>
          <p:cNvSpPr>
            <a:spLocks noGrp="1"/>
          </p:cNvSpPr>
          <p:nvPr>
            <p:ph type="sldNum" sz="quarter" idx="10"/>
          </p:nvPr>
        </p:nvSpPr>
        <p:spPr/>
        <p:txBody>
          <a:bodyPr/>
          <a:lstStyle/>
          <a:p>
            <a:fld id="{DA79A79C-E17F-4C8B-BF13-B1826624ED2F}" type="slidenum">
              <a:rPr lang="en-GB" smtClean="0"/>
              <a:pPr/>
              <a:t>18</a:t>
            </a:fld>
            <a:endParaRPr lang="en-GB" dirty="0"/>
          </a:p>
        </p:txBody>
      </p:sp>
    </p:spTree>
    <p:extLst>
      <p:ext uri="{BB962C8B-B14F-4D97-AF65-F5344CB8AC3E}">
        <p14:creationId xmlns:p14="http://schemas.microsoft.com/office/powerpoint/2010/main" val="5062015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sz="1400" dirty="0"/>
          </a:p>
        </p:txBody>
      </p:sp>
      <p:sp>
        <p:nvSpPr>
          <p:cNvPr id="4" name="Slide Number Placeholder 3"/>
          <p:cNvSpPr>
            <a:spLocks noGrp="1"/>
          </p:cNvSpPr>
          <p:nvPr>
            <p:ph type="sldNum" sz="quarter" idx="10"/>
          </p:nvPr>
        </p:nvSpPr>
        <p:spPr/>
        <p:txBody>
          <a:bodyPr/>
          <a:lstStyle/>
          <a:p>
            <a:fld id="{DA79A79C-E17F-4C8B-BF13-B1826624ED2F}" type="slidenum">
              <a:rPr lang="en-GB" smtClean="0"/>
              <a:pPr/>
              <a:t>19</a:t>
            </a:fld>
            <a:endParaRPr lang="en-GB" dirty="0"/>
          </a:p>
        </p:txBody>
      </p:sp>
    </p:spTree>
    <p:extLst>
      <p:ext uri="{BB962C8B-B14F-4D97-AF65-F5344CB8AC3E}">
        <p14:creationId xmlns:p14="http://schemas.microsoft.com/office/powerpoint/2010/main" val="2454818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sz="1600" dirty="0"/>
          </a:p>
        </p:txBody>
      </p:sp>
      <p:sp>
        <p:nvSpPr>
          <p:cNvPr id="4" name="Slide Number Placeholder 3"/>
          <p:cNvSpPr>
            <a:spLocks noGrp="1"/>
          </p:cNvSpPr>
          <p:nvPr>
            <p:ph type="sldNum" sz="quarter" idx="10"/>
          </p:nvPr>
        </p:nvSpPr>
        <p:spPr/>
        <p:txBody>
          <a:bodyPr/>
          <a:lstStyle/>
          <a:p>
            <a:fld id="{66500315-AA02-4C19-B2DF-8F2A67D29478}" type="slidenum">
              <a:rPr lang="en-GB" smtClean="0"/>
              <a:pPr/>
              <a:t>2</a:t>
            </a:fld>
            <a:endParaRPr lang="en-GB"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sz="1400" dirty="0"/>
          </a:p>
        </p:txBody>
      </p:sp>
      <p:sp>
        <p:nvSpPr>
          <p:cNvPr id="4" name="Slide Number Placeholder 3"/>
          <p:cNvSpPr>
            <a:spLocks noGrp="1"/>
          </p:cNvSpPr>
          <p:nvPr>
            <p:ph type="sldNum" sz="quarter" idx="10"/>
          </p:nvPr>
        </p:nvSpPr>
        <p:spPr/>
        <p:txBody>
          <a:bodyPr/>
          <a:lstStyle/>
          <a:p>
            <a:fld id="{DA79A79C-E17F-4C8B-BF13-B1826624ED2F}" type="slidenum">
              <a:rPr lang="en-GB" smtClean="0"/>
              <a:pPr/>
              <a:t>20</a:t>
            </a:fld>
            <a:endParaRPr lang="en-GB" dirty="0"/>
          </a:p>
        </p:txBody>
      </p:sp>
    </p:spTree>
    <p:extLst>
      <p:ext uri="{BB962C8B-B14F-4D97-AF65-F5344CB8AC3E}">
        <p14:creationId xmlns:p14="http://schemas.microsoft.com/office/powerpoint/2010/main" val="13331828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sz="1400" dirty="0"/>
          </a:p>
        </p:txBody>
      </p:sp>
      <p:sp>
        <p:nvSpPr>
          <p:cNvPr id="4" name="Slide Number Placeholder 3"/>
          <p:cNvSpPr>
            <a:spLocks noGrp="1"/>
          </p:cNvSpPr>
          <p:nvPr>
            <p:ph type="sldNum" sz="quarter" idx="10"/>
          </p:nvPr>
        </p:nvSpPr>
        <p:spPr/>
        <p:txBody>
          <a:bodyPr/>
          <a:lstStyle/>
          <a:p>
            <a:fld id="{DA79A79C-E17F-4C8B-BF13-B1826624ED2F}" type="slidenum">
              <a:rPr lang="en-GB" smtClean="0"/>
              <a:pPr/>
              <a:t>24</a:t>
            </a:fld>
            <a:endParaRPr lang="en-GB" dirty="0"/>
          </a:p>
        </p:txBody>
      </p:sp>
    </p:spTree>
    <p:extLst>
      <p:ext uri="{BB962C8B-B14F-4D97-AF65-F5344CB8AC3E}">
        <p14:creationId xmlns:p14="http://schemas.microsoft.com/office/powerpoint/2010/main" val="33272639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sz="1400" dirty="0"/>
          </a:p>
        </p:txBody>
      </p:sp>
      <p:sp>
        <p:nvSpPr>
          <p:cNvPr id="4" name="Slide Number Placeholder 3"/>
          <p:cNvSpPr>
            <a:spLocks noGrp="1"/>
          </p:cNvSpPr>
          <p:nvPr>
            <p:ph type="sldNum" sz="quarter" idx="10"/>
          </p:nvPr>
        </p:nvSpPr>
        <p:spPr/>
        <p:txBody>
          <a:bodyPr/>
          <a:lstStyle/>
          <a:p>
            <a:fld id="{DA79A79C-E17F-4C8B-BF13-B1826624ED2F}" type="slidenum">
              <a:rPr lang="en-GB" smtClean="0"/>
              <a:pPr/>
              <a:t>25</a:t>
            </a:fld>
            <a:endParaRPr lang="en-GB" dirty="0"/>
          </a:p>
        </p:txBody>
      </p:sp>
    </p:spTree>
    <p:extLst>
      <p:ext uri="{BB962C8B-B14F-4D97-AF65-F5344CB8AC3E}">
        <p14:creationId xmlns:p14="http://schemas.microsoft.com/office/powerpoint/2010/main" val="4968903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sz="2000" dirty="0"/>
          </a:p>
          <a:p>
            <a:endParaRPr lang="en-GB" dirty="0"/>
          </a:p>
        </p:txBody>
      </p:sp>
      <p:sp>
        <p:nvSpPr>
          <p:cNvPr id="4" name="Date Placeholder 3"/>
          <p:cNvSpPr>
            <a:spLocks noGrp="1"/>
          </p:cNvSpPr>
          <p:nvPr>
            <p:ph type="dt" idx="10"/>
          </p:nvPr>
        </p:nvSpPr>
        <p:spPr/>
        <p:txBody>
          <a:bodyPr/>
          <a:lstStyle/>
          <a:p>
            <a:endParaRPr lang="en-GB" dirty="0"/>
          </a:p>
        </p:txBody>
      </p:sp>
      <p:sp>
        <p:nvSpPr>
          <p:cNvPr id="5" name="Slide Number Placeholder 4"/>
          <p:cNvSpPr>
            <a:spLocks noGrp="1"/>
          </p:cNvSpPr>
          <p:nvPr>
            <p:ph type="sldNum" sz="quarter" idx="11"/>
          </p:nvPr>
        </p:nvSpPr>
        <p:spPr/>
        <p:txBody>
          <a:bodyPr/>
          <a:lstStyle/>
          <a:p>
            <a:fld id="{AD2F67E0-EA7C-419A-9C24-25C874C22CE1}" type="slidenum">
              <a:rPr lang="en-GB" smtClean="0"/>
              <a:pPr/>
              <a:t>26</a:t>
            </a:fld>
            <a:endParaRPr lang="en-GB" dirty="0"/>
          </a:p>
        </p:txBody>
      </p:sp>
    </p:spTree>
    <p:extLst>
      <p:ext uri="{BB962C8B-B14F-4D97-AF65-F5344CB8AC3E}">
        <p14:creationId xmlns:p14="http://schemas.microsoft.com/office/powerpoint/2010/main" val="6943910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sz="1600" dirty="0"/>
          </a:p>
        </p:txBody>
      </p:sp>
      <p:sp>
        <p:nvSpPr>
          <p:cNvPr id="4" name="Slide Number Placeholder 3"/>
          <p:cNvSpPr>
            <a:spLocks noGrp="1"/>
          </p:cNvSpPr>
          <p:nvPr>
            <p:ph type="sldNum" sz="quarter" idx="10"/>
          </p:nvPr>
        </p:nvSpPr>
        <p:spPr/>
        <p:txBody>
          <a:bodyPr/>
          <a:lstStyle/>
          <a:p>
            <a:fld id="{66500315-AA02-4C19-B2DF-8F2A67D29478}" type="slidenum">
              <a:rPr lang="en-GB" smtClean="0"/>
              <a:pPr/>
              <a:t>3</a:t>
            </a:fld>
            <a:endParaRPr lang="en-GB" dirty="0"/>
          </a:p>
        </p:txBody>
      </p:sp>
    </p:spTree>
    <p:extLst>
      <p:ext uri="{BB962C8B-B14F-4D97-AF65-F5344CB8AC3E}">
        <p14:creationId xmlns:p14="http://schemas.microsoft.com/office/powerpoint/2010/main" val="1600953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sz="2000" dirty="0"/>
          </a:p>
          <a:p>
            <a:endParaRPr lang="en-GB" dirty="0"/>
          </a:p>
        </p:txBody>
      </p:sp>
      <p:sp>
        <p:nvSpPr>
          <p:cNvPr id="4" name="Date Placeholder 3"/>
          <p:cNvSpPr>
            <a:spLocks noGrp="1"/>
          </p:cNvSpPr>
          <p:nvPr>
            <p:ph type="dt" idx="10"/>
          </p:nvPr>
        </p:nvSpPr>
        <p:spPr/>
        <p:txBody>
          <a:bodyPr/>
          <a:lstStyle/>
          <a:p>
            <a:endParaRPr lang="en-GB" dirty="0"/>
          </a:p>
        </p:txBody>
      </p:sp>
      <p:sp>
        <p:nvSpPr>
          <p:cNvPr id="5" name="Slide Number Placeholder 4"/>
          <p:cNvSpPr>
            <a:spLocks noGrp="1"/>
          </p:cNvSpPr>
          <p:nvPr>
            <p:ph type="sldNum" sz="quarter" idx="11"/>
          </p:nvPr>
        </p:nvSpPr>
        <p:spPr/>
        <p:txBody>
          <a:bodyPr/>
          <a:lstStyle/>
          <a:p>
            <a:fld id="{AD2F67E0-EA7C-419A-9C24-25C874C22CE1}" type="slidenum">
              <a:rPr lang="en-GB" smtClean="0"/>
              <a:pPr/>
              <a:t>4</a:t>
            </a:fld>
            <a:endParaRPr lang="en-GB" dirty="0"/>
          </a:p>
        </p:txBody>
      </p:sp>
    </p:spTree>
    <p:extLst>
      <p:ext uri="{BB962C8B-B14F-4D97-AF65-F5344CB8AC3E}">
        <p14:creationId xmlns:p14="http://schemas.microsoft.com/office/powerpoint/2010/main" val="3858373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73B9FFCA-AFAD-42CC-8282-3321FB505CE1}" type="slidenum">
              <a:rPr lang="en-GB" smtClean="0"/>
              <a:pPr/>
              <a:t>5</a:t>
            </a:fld>
            <a:endParaRPr lang="en-GB" dirty="0"/>
          </a:p>
        </p:txBody>
      </p:sp>
    </p:spTree>
    <p:extLst>
      <p:ext uri="{BB962C8B-B14F-4D97-AF65-F5344CB8AC3E}">
        <p14:creationId xmlns:p14="http://schemas.microsoft.com/office/powerpoint/2010/main" val="41874182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73B9FFCA-AFAD-42CC-8282-3321FB505CE1}" type="slidenum">
              <a:rPr lang="en-GB" smtClean="0"/>
              <a:pPr/>
              <a:t>6</a:t>
            </a:fld>
            <a:endParaRPr lang="en-GB" dirty="0"/>
          </a:p>
        </p:txBody>
      </p:sp>
    </p:spTree>
    <p:extLst>
      <p:ext uri="{BB962C8B-B14F-4D97-AF65-F5344CB8AC3E}">
        <p14:creationId xmlns:p14="http://schemas.microsoft.com/office/powerpoint/2010/main" val="9977738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73B9FFCA-AFAD-42CC-8282-3321FB505CE1}" type="slidenum">
              <a:rPr lang="en-GB" smtClean="0"/>
              <a:pPr/>
              <a:t>7</a:t>
            </a:fld>
            <a:endParaRPr lang="en-GB" dirty="0"/>
          </a:p>
        </p:txBody>
      </p:sp>
    </p:spTree>
    <p:extLst>
      <p:ext uri="{BB962C8B-B14F-4D97-AF65-F5344CB8AC3E}">
        <p14:creationId xmlns:p14="http://schemas.microsoft.com/office/powerpoint/2010/main" val="2461422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73B9FFCA-AFAD-42CC-8282-3321FB505CE1}" type="slidenum">
              <a:rPr lang="en-GB" smtClean="0"/>
              <a:pPr/>
              <a:t>8</a:t>
            </a:fld>
            <a:endParaRPr lang="en-GB" dirty="0"/>
          </a:p>
        </p:txBody>
      </p:sp>
    </p:spTree>
    <p:extLst>
      <p:ext uri="{BB962C8B-B14F-4D97-AF65-F5344CB8AC3E}">
        <p14:creationId xmlns:p14="http://schemas.microsoft.com/office/powerpoint/2010/main" val="52151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sz="1400" dirty="0"/>
          </a:p>
        </p:txBody>
      </p:sp>
      <p:sp>
        <p:nvSpPr>
          <p:cNvPr id="4" name="Slide Number Placeholder 3"/>
          <p:cNvSpPr>
            <a:spLocks noGrp="1"/>
          </p:cNvSpPr>
          <p:nvPr>
            <p:ph type="sldNum" sz="quarter" idx="10"/>
          </p:nvPr>
        </p:nvSpPr>
        <p:spPr/>
        <p:txBody>
          <a:bodyPr/>
          <a:lstStyle/>
          <a:p>
            <a:fld id="{DA79A79C-E17F-4C8B-BF13-B1826624ED2F}" type="slidenum">
              <a:rPr lang="en-GB" smtClean="0"/>
              <a:pPr/>
              <a:t>9</a:t>
            </a:fld>
            <a:endParaRPr lang="en-GB" dirty="0"/>
          </a:p>
        </p:txBody>
      </p:sp>
    </p:spTree>
    <p:extLst>
      <p:ext uri="{BB962C8B-B14F-4D97-AF65-F5344CB8AC3E}">
        <p14:creationId xmlns:p14="http://schemas.microsoft.com/office/powerpoint/2010/main" val="634333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C94EAE5-989F-4DD6-A6DE-FA5FE800B6EA}" type="datetimeFigureOut">
              <a:rPr lang="en-GB" smtClean="0"/>
              <a:pPr/>
              <a:t>11/11/2022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8285A1D-178B-49DB-B291-327C3092A509}" type="slidenum">
              <a:rPr lang="en-GB" smtClean="0"/>
              <a:pPr/>
              <a:t>‹#›</a:t>
            </a:fld>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C94EAE5-989F-4DD6-A6DE-FA5FE800B6EA}" type="datetimeFigureOut">
              <a:rPr lang="en-GB" smtClean="0"/>
              <a:pPr/>
              <a:t>11/11/2022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8285A1D-178B-49DB-B291-327C3092A509}" type="slidenum">
              <a:rPr lang="en-GB" smtClean="0"/>
              <a:pPr/>
              <a:t>‹#›</a:t>
            </a:fld>
            <a:endParaRPr lang="en-GB"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C94EAE5-989F-4DD6-A6DE-FA5FE800B6EA}" type="datetimeFigureOut">
              <a:rPr lang="en-GB" smtClean="0"/>
              <a:pPr/>
              <a:t>11/11/2022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8285A1D-178B-49DB-B291-327C3092A509}" type="slidenum">
              <a:rPr lang="en-GB" smtClean="0"/>
              <a:pPr/>
              <a:t>‹#›</a:t>
            </a:fld>
            <a:endParaRPr lang="en-GB"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apositive de titr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4166955" y="2821433"/>
            <a:ext cx="4354234" cy="1063243"/>
          </a:xfrm>
        </p:spPr>
        <p:txBody>
          <a:bodyPr anchor="t">
            <a:normAutofit/>
          </a:bodyPr>
          <a:lstStyle>
            <a:lvl1pPr algn="l">
              <a:defRPr sz="2812" kern="1200" spc="0" baseline="0">
                <a:solidFill>
                  <a:schemeClr val="tx1"/>
                </a:solidFill>
                <a:latin typeface="Calibri" pitchFamily="34" charset="0"/>
              </a:defRPr>
            </a:lvl1pPr>
          </a:lstStyle>
          <a:p>
            <a:r>
              <a:rPr lang="en-GB" noProof="0" dirty="0"/>
              <a:t>Click to change the title</a:t>
            </a:r>
          </a:p>
        </p:txBody>
      </p:sp>
      <p:sp>
        <p:nvSpPr>
          <p:cNvPr id="3" name="Sous-titre 2"/>
          <p:cNvSpPr>
            <a:spLocks noGrp="1"/>
          </p:cNvSpPr>
          <p:nvPr>
            <p:ph type="subTitle" idx="1" hasCustomPrompt="1"/>
          </p:nvPr>
        </p:nvSpPr>
        <p:spPr>
          <a:xfrm>
            <a:off x="4166955" y="3886201"/>
            <a:ext cx="4354234" cy="1112349"/>
          </a:xfrm>
        </p:spPr>
        <p:txBody>
          <a:bodyPr>
            <a:normAutofit/>
          </a:bodyPr>
          <a:lstStyle>
            <a:lvl1pPr marL="0" indent="0" algn="l">
              <a:buNone/>
              <a:defRPr sz="2391" baseline="0">
                <a:solidFill>
                  <a:srgbClr val="000000"/>
                </a:solidFill>
                <a:latin typeface="Calibri" pitchFamily="34" charset="0"/>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GB" noProof="0" dirty="0"/>
              <a:t>Click to change the subtitle</a:t>
            </a:r>
          </a:p>
        </p:txBody>
      </p:sp>
      <p:sp>
        <p:nvSpPr>
          <p:cNvPr id="4" name="Espace réservé de la date 3"/>
          <p:cNvSpPr>
            <a:spLocks noGrp="1"/>
          </p:cNvSpPr>
          <p:nvPr>
            <p:ph type="dt" sz="half" idx="10"/>
          </p:nvPr>
        </p:nvSpPr>
        <p:spPr>
          <a:xfrm>
            <a:off x="977226" y="6365576"/>
            <a:ext cx="2133600" cy="354375"/>
          </a:xfrm>
        </p:spPr>
        <p:txBody>
          <a:bodyPr/>
          <a:lstStyle/>
          <a:p>
            <a:fld id="{8140E75E-6827-4416-9879-28D973622597}" type="datetime1">
              <a:rPr lang="en-GB" noProof="0" smtClean="0"/>
              <a:pPr/>
              <a:t>11/11/2022</a:t>
            </a:fld>
            <a:endParaRPr lang="en-GB" noProof="0" dirty="0"/>
          </a:p>
        </p:txBody>
      </p:sp>
      <p:sp>
        <p:nvSpPr>
          <p:cNvPr id="5" name="Espace réservé du pied de page 4"/>
          <p:cNvSpPr>
            <a:spLocks noGrp="1"/>
          </p:cNvSpPr>
          <p:nvPr>
            <p:ph type="ftr" sz="quarter" idx="11"/>
          </p:nvPr>
        </p:nvSpPr>
        <p:spPr>
          <a:xfrm>
            <a:off x="3407496" y="6365576"/>
            <a:ext cx="2895600" cy="354375"/>
          </a:xfrm>
        </p:spPr>
        <p:txBody>
          <a:bodyPr/>
          <a:lstStyle/>
          <a:p>
            <a:endParaRPr lang="en-GB" dirty="0"/>
          </a:p>
        </p:txBody>
      </p:sp>
      <p:sp>
        <p:nvSpPr>
          <p:cNvPr id="6" name="Espace réservé du numéro de diapositive 5"/>
          <p:cNvSpPr>
            <a:spLocks noGrp="1"/>
          </p:cNvSpPr>
          <p:nvPr>
            <p:ph type="sldNum" sz="quarter" idx="12"/>
          </p:nvPr>
        </p:nvSpPr>
        <p:spPr>
          <a:xfrm>
            <a:off x="6553200" y="6365576"/>
            <a:ext cx="2133600" cy="354375"/>
          </a:xfrm>
        </p:spPr>
        <p:txBody>
          <a:bodyPr/>
          <a:lstStyle/>
          <a:p>
            <a:fld id="{7F943C79-CEC4-4E37-AAB8-C92CB673A2CB}" type="slidenum">
              <a:rPr lang="en-GB" smtClean="0"/>
              <a:pPr/>
              <a:t>‹#›</a:t>
            </a:fld>
            <a:endParaRPr lang="en-GB" dirty="0"/>
          </a:p>
        </p:txBody>
      </p:sp>
    </p:spTree>
    <p:extLst>
      <p:ext uri="{BB962C8B-B14F-4D97-AF65-F5344CB8AC3E}">
        <p14:creationId xmlns:p14="http://schemas.microsoft.com/office/powerpoint/2010/main" val="21479556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4166955" y="2821433"/>
            <a:ext cx="4354234" cy="1063243"/>
          </a:xfrm>
        </p:spPr>
        <p:txBody>
          <a:bodyPr anchor="t">
            <a:normAutofit/>
          </a:bodyPr>
          <a:lstStyle>
            <a:lvl1pPr algn="l">
              <a:defRPr sz="2812" kern="1200" spc="0" baseline="0">
                <a:solidFill>
                  <a:schemeClr val="tx1"/>
                </a:solidFill>
                <a:latin typeface="Calibri" pitchFamily="34" charset="0"/>
              </a:defRPr>
            </a:lvl1pPr>
          </a:lstStyle>
          <a:p>
            <a:r>
              <a:rPr lang="en-GB" noProof="0" dirty="0"/>
              <a:t>Click to change the title</a:t>
            </a:r>
          </a:p>
        </p:txBody>
      </p:sp>
      <p:sp>
        <p:nvSpPr>
          <p:cNvPr id="3" name="Sous-titre 2"/>
          <p:cNvSpPr>
            <a:spLocks noGrp="1"/>
          </p:cNvSpPr>
          <p:nvPr>
            <p:ph type="subTitle" idx="1" hasCustomPrompt="1"/>
          </p:nvPr>
        </p:nvSpPr>
        <p:spPr>
          <a:xfrm>
            <a:off x="4166955" y="3886201"/>
            <a:ext cx="4354234" cy="1112349"/>
          </a:xfrm>
        </p:spPr>
        <p:txBody>
          <a:bodyPr>
            <a:normAutofit/>
          </a:bodyPr>
          <a:lstStyle>
            <a:lvl1pPr marL="0" indent="0" algn="l">
              <a:buNone/>
              <a:defRPr sz="2391" baseline="0">
                <a:solidFill>
                  <a:srgbClr val="000000"/>
                </a:solidFill>
                <a:latin typeface="Calibri" pitchFamily="34" charset="0"/>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GB" noProof="0" dirty="0"/>
              <a:t>Click to change the subtitle</a:t>
            </a:r>
          </a:p>
        </p:txBody>
      </p:sp>
      <p:sp>
        <p:nvSpPr>
          <p:cNvPr id="4" name="Espace réservé de la date 3"/>
          <p:cNvSpPr>
            <a:spLocks noGrp="1"/>
          </p:cNvSpPr>
          <p:nvPr>
            <p:ph type="dt" sz="half" idx="10"/>
          </p:nvPr>
        </p:nvSpPr>
        <p:spPr>
          <a:xfrm>
            <a:off x="977226" y="6365576"/>
            <a:ext cx="2133600" cy="354375"/>
          </a:xfrm>
        </p:spPr>
        <p:txBody>
          <a:bodyPr/>
          <a:lstStyle/>
          <a:p>
            <a:fld id="{8140E75E-6827-4416-9879-28D973622597}" type="datetime1">
              <a:rPr lang="en-GB" noProof="0" smtClean="0"/>
              <a:pPr/>
              <a:t>11/11/2022</a:t>
            </a:fld>
            <a:endParaRPr lang="en-GB" noProof="0" dirty="0"/>
          </a:p>
        </p:txBody>
      </p:sp>
      <p:sp>
        <p:nvSpPr>
          <p:cNvPr id="5" name="Espace réservé du pied de page 4"/>
          <p:cNvSpPr>
            <a:spLocks noGrp="1"/>
          </p:cNvSpPr>
          <p:nvPr>
            <p:ph type="ftr" sz="quarter" idx="11"/>
          </p:nvPr>
        </p:nvSpPr>
        <p:spPr>
          <a:xfrm>
            <a:off x="3407496" y="6365576"/>
            <a:ext cx="2895600" cy="354375"/>
          </a:xfrm>
        </p:spPr>
        <p:txBody>
          <a:bodyPr/>
          <a:lstStyle/>
          <a:p>
            <a:endParaRPr lang="en-GB" dirty="0"/>
          </a:p>
        </p:txBody>
      </p:sp>
      <p:sp>
        <p:nvSpPr>
          <p:cNvPr id="6" name="Espace réservé du numéro de diapositive 5"/>
          <p:cNvSpPr>
            <a:spLocks noGrp="1"/>
          </p:cNvSpPr>
          <p:nvPr>
            <p:ph type="sldNum" sz="quarter" idx="12"/>
          </p:nvPr>
        </p:nvSpPr>
        <p:spPr>
          <a:xfrm>
            <a:off x="6553200" y="6365576"/>
            <a:ext cx="2133600" cy="354375"/>
          </a:xfrm>
        </p:spPr>
        <p:txBody>
          <a:bodyPr/>
          <a:lstStyle/>
          <a:p>
            <a:fld id="{7F943C79-CEC4-4E37-AAB8-C92CB673A2CB}" type="slidenum">
              <a:rPr lang="en-GB" smtClean="0"/>
              <a:pPr/>
              <a:t>‹#›</a:t>
            </a:fld>
            <a:endParaRPr lang="en-GB" dirty="0"/>
          </a:p>
        </p:txBody>
      </p:sp>
    </p:spTree>
    <p:extLst>
      <p:ext uri="{BB962C8B-B14F-4D97-AF65-F5344CB8AC3E}">
        <p14:creationId xmlns:p14="http://schemas.microsoft.com/office/powerpoint/2010/main" val="120031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Diapositive de titr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ous-titre 2"/>
          <p:cNvSpPr>
            <a:spLocks noGrp="1"/>
          </p:cNvSpPr>
          <p:nvPr>
            <p:ph type="subTitle" idx="1" hasCustomPrompt="1"/>
          </p:nvPr>
        </p:nvSpPr>
        <p:spPr>
          <a:xfrm>
            <a:off x="3761910" y="2721696"/>
            <a:ext cx="4354234" cy="1112349"/>
          </a:xfrm>
        </p:spPr>
        <p:txBody>
          <a:bodyPr>
            <a:normAutofit/>
          </a:bodyPr>
          <a:lstStyle>
            <a:lvl1pPr marL="0" indent="0" algn="l">
              <a:buNone/>
              <a:defRPr sz="2391" baseline="0">
                <a:solidFill>
                  <a:srgbClr val="000000"/>
                </a:solidFill>
                <a:latin typeface="Calibri" pitchFamily="34" charset="0"/>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GB" noProof="0" dirty="0"/>
              <a:t>Click to change the text</a:t>
            </a:r>
          </a:p>
        </p:txBody>
      </p:sp>
      <p:sp>
        <p:nvSpPr>
          <p:cNvPr id="4" name="Espace réservé de la date 3"/>
          <p:cNvSpPr>
            <a:spLocks noGrp="1"/>
          </p:cNvSpPr>
          <p:nvPr>
            <p:ph type="dt" sz="half" idx="10"/>
          </p:nvPr>
        </p:nvSpPr>
        <p:spPr>
          <a:xfrm>
            <a:off x="977226" y="6365576"/>
            <a:ext cx="2133600" cy="354375"/>
          </a:xfrm>
        </p:spPr>
        <p:txBody>
          <a:bodyPr/>
          <a:lstStyle/>
          <a:p>
            <a:fld id="{8140E75E-6827-4416-9879-28D973622597}" type="datetime1">
              <a:rPr lang="en-GB" noProof="0" smtClean="0"/>
              <a:pPr/>
              <a:t>11/11/2022</a:t>
            </a:fld>
            <a:endParaRPr lang="en-GB" noProof="0" dirty="0"/>
          </a:p>
        </p:txBody>
      </p:sp>
      <p:sp>
        <p:nvSpPr>
          <p:cNvPr id="5" name="Espace réservé du pied de page 4"/>
          <p:cNvSpPr>
            <a:spLocks noGrp="1"/>
          </p:cNvSpPr>
          <p:nvPr>
            <p:ph type="ftr" sz="quarter" idx="11"/>
          </p:nvPr>
        </p:nvSpPr>
        <p:spPr>
          <a:xfrm>
            <a:off x="3407496" y="6365576"/>
            <a:ext cx="2895600" cy="354375"/>
          </a:xfrm>
        </p:spPr>
        <p:txBody>
          <a:bodyPr/>
          <a:lstStyle/>
          <a:p>
            <a:endParaRPr lang="en-GB" dirty="0"/>
          </a:p>
        </p:txBody>
      </p:sp>
      <p:sp>
        <p:nvSpPr>
          <p:cNvPr id="6" name="Espace réservé du numéro de diapositive 5"/>
          <p:cNvSpPr>
            <a:spLocks noGrp="1"/>
          </p:cNvSpPr>
          <p:nvPr>
            <p:ph type="sldNum" sz="quarter" idx="12"/>
          </p:nvPr>
        </p:nvSpPr>
        <p:spPr>
          <a:xfrm>
            <a:off x="6553200" y="6365576"/>
            <a:ext cx="2133600" cy="354375"/>
          </a:xfrm>
        </p:spPr>
        <p:txBody>
          <a:bodyPr/>
          <a:lstStyle/>
          <a:p>
            <a:fld id="{7F943C79-CEC4-4E37-AAB8-C92CB673A2CB}" type="slidenum">
              <a:rPr lang="en-GB" smtClean="0"/>
              <a:pPr/>
              <a:t>‹#›</a:t>
            </a:fld>
            <a:endParaRPr lang="en-GB" dirty="0"/>
          </a:p>
        </p:txBody>
      </p:sp>
    </p:spTree>
    <p:extLst>
      <p:ext uri="{BB962C8B-B14F-4D97-AF65-F5344CB8AC3E}">
        <p14:creationId xmlns:p14="http://schemas.microsoft.com/office/powerpoint/2010/main" val="3740647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re et contenu">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457200" y="72116"/>
            <a:ext cx="6646331" cy="825353"/>
          </a:xfrm>
        </p:spPr>
        <p:txBody>
          <a:bodyPr anchor="t">
            <a:normAutofit/>
          </a:bodyPr>
          <a:lstStyle>
            <a:lvl1pPr algn="l">
              <a:defRPr sz="2812">
                <a:latin typeface="+mj-lt"/>
              </a:defRPr>
            </a:lvl1pPr>
          </a:lstStyle>
          <a:p>
            <a:r>
              <a:rPr lang="en-GB" noProof="0" dirty="0"/>
              <a:t>Click to change the title</a:t>
            </a:r>
          </a:p>
        </p:txBody>
      </p:sp>
      <p:sp>
        <p:nvSpPr>
          <p:cNvPr id="3" name="Espace réservé du contenu 2"/>
          <p:cNvSpPr>
            <a:spLocks noGrp="1"/>
          </p:cNvSpPr>
          <p:nvPr>
            <p:ph idx="1" hasCustomPrompt="1"/>
          </p:nvPr>
        </p:nvSpPr>
        <p:spPr/>
        <p:txBody>
          <a:bodyPr>
            <a:normAutofit/>
          </a:bodyPr>
          <a:lstStyle>
            <a:lvl1pPr marL="0" indent="-253116">
              <a:spcBef>
                <a:spcPts val="0"/>
              </a:spcBef>
              <a:spcAft>
                <a:spcPts val="0"/>
              </a:spcAft>
              <a:buClr>
                <a:schemeClr val="tx2"/>
              </a:buClr>
              <a:buFont typeface="Arial" panose="020B0604020202020204" pitchFamily="34" charset="0"/>
              <a:buChar char="•"/>
              <a:defRPr sz="2109" baseline="0">
                <a:solidFill>
                  <a:schemeClr val="bg2"/>
                </a:solidFill>
                <a:latin typeface="Calibri" pitchFamily="34" charset="0"/>
              </a:defRPr>
            </a:lvl1pPr>
            <a:lvl2pPr marL="607478" indent="-253116">
              <a:spcBef>
                <a:spcPts val="0"/>
              </a:spcBef>
              <a:spcAft>
                <a:spcPts val="0"/>
              </a:spcAft>
              <a:buClr>
                <a:srgbClr val="000000"/>
              </a:buClr>
              <a:buFont typeface="Arial" panose="020B0604020202020204" pitchFamily="34" charset="0"/>
              <a:buChar char="•"/>
              <a:defRPr sz="2109" baseline="0">
                <a:solidFill>
                  <a:schemeClr val="bg2"/>
                </a:solidFill>
                <a:latin typeface="Calibri" pitchFamily="34" charset="0"/>
              </a:defRPr>
            </a:lvl2pPr>
            <a:lvl3pPr>
              <a:defRPr baseline="0">
                <a:solidFill>
                  <a:schemeClr val="bg2"/>
                </a:solidFill>
              </a:defRPr>
            </a:lvl3pPr>
            <a:lvl4pPr>
              <a:defRPr>
                <a:solidFill>
                  <a:schemeClr val="bg2"/>
                </a:solidFill>
              </a:defRPr>
            </a:lvl4pPr>
            <a:lvl5pPr>
              <a:defRPr>
                <a:solidFill>
                  <a:schemeClr val="bg2"/>
                </a:solidFill>
              </a:defRPr>
            </a:lvl5pPr>
            <a:lvl6pPr>
              <a:defRPr>
                <a:solidFill>
                  <a:schemeClr val="bg2"/>
                </a:solidFill>
              </a:defRPr>
            </a:lvl6pPr>
          </a:lstStyle>
          <a:p>
            <a:pPr lvl="1"/>
            <a:r>
              <a:rPr lang="en-GB" noProof="0" dirty="0"/>
              <a:t>Click to change the text</a:t>
            </a:r>
          </a:p>
          <a:p>
            <a:pPr lvl="2"/>
            <a:r>
              <a:rPr lang="en-GB" noProof="0" dirty="0"/>
              <a:t>Second level</a:t>
            </a:r>
          </a:p>
          <a:p>
            <a:pPr lvl="3"/>
            <a:r>
              <a:rPr lang="en-GB" noProof="0" dirty="0"/>
              <a:t>Third level</a:t>
            </a:r>
          </a:p>
          <a:p>
            <a:pPr lvl="4"/>
            <a:r>
              <a:rPr lang="en-GB" noProof="0" dirty="0"/>
              <a:t>Fourth level</a:t>
            </a:r>
          </a:p>
          <a:p>
            <a:pPr lvl="5"/>
            <a:r>
              <a:rPr lang="en-GB" noProof="0" dirty="0"/>
              <a:t>Fifth level</a:t>
            </a:r>
          </a:p>
        </p:txBody>
      </p:sp>
      <p:sp>
        <p:nvSpPr>
          <p:cNvPr id="4" name="Espace réservé de la date 3"/>
          <p:cNvSpPr>
            <a:spLocks noGrp="1"/>
          </p:cNvSpPr>
          <p:nvPr>
            <p:ph type="dt" sz="half" idx="10"/>
          </p:nvPr>
        </p:nvSpPr>
        <p:spPr/>
        <p:txBody>
          <a:bodyPr/>
          <a:lstStyle/>
          <a:p>
            <a:fld id="{E12B0143-F2E9-46C9-90AB-5ECB9F3D81CD}" type="datetime1">
              <a:rPr lang="en-GB" smtClean="0"/>
              <a:pPr/>
              <a:t>11/11/2022</a:t>
            </a:fld>
            <a:endParaRPr lang="en-GB"/>
          </a:p>
        </p:txBody>
      </p:sp>
      <p:sp>
        <p:nvSpPr>
          <p:cNvPr id="5" name="Espace réservé du pied de page 4"/>
          <p:cNvSpPr>
            <a:spLocks noGrp="1"/>
          </p:cNvSpPr>
          <p:nvPr>
            <p:ph type="ftr" sz="quarter" idx="11"/>
          </p:nvPr>
        </p:nvSpPr>
        <p:spPr/>
        <p:txBody>
          <a:bodyPr/>
          <a:lstStyle/>
          <a:p>
            <a:endParaRPr lang="en-GB"/>
          </a:p>
        </p:txBody>
      </p:sp>
      <p:sp>
        <p:nvSpPr>
          <p:cNvPr id="6" name="Espace réservé du numéro de diapositive 5"/>
          <p:cNvSpPr>
            <a:spLocks noGrp="1"/>
          </p:cNvSpPr>
          <p:nvPr>
            <p:ph type="sldNum" sz="quarter" idx="12"/>
          </p:nvPr>
        </p:nvSpPr>
        <p:spPr/>
        <p:txBody>
          <a:bodyPr/>
          <a:lstStyle/>
          <a:p>
            <a:fld id="{7F943C79-CEC4-4E37-AAB8-C92CB673A2CB}" type="slidenum">
              <a:rPr lang="en-GB" smtClean="0"/>
              <a:pPr/>
              <a:t>‹#›</a:t>
            </a:fld>
            <a:endParaRPr lang="en-GB"/>
          </a:p>
        </p:txBody>
      </p:sp>
    </p:spTree>
    <p:extLst>
      <p:ext uri="{BB962C8B-B14F-4D97-AF65-F5344CB8AC3E}">
        <p14:creationId xmlns:p14="http://schemas.microsoft.com/office/powerpoint/2010/main" val="18919367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ck cover">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572181" y="3175847"/>
            <a:ext cx="4759279" cy="1063243"/>
          </a:xfrm>
        </p:spPr>
        <p:txBody>
          <a:bodyPr anchor="t">
            <a:normAutofit/>
          </a:bodyPr>
          <a:lstStyle>
            <a:lvl1pPr algn="l">
              <a:defRPr sz="2812" kern="1200" spc="0" baseline="0">
                <a:solidFill>
                  <a:schemeClr val="tx1"/>
                </a:solidFill>
                <a:latin typeface="Calibri" pitchFamily="34" charset="0"/>
              </a:defRPr>
            </a:lvl1pPr>
          </a:lstStyle>
          <a:p>
            <a:r>
              <a:rPr lang="en-GB" noProof="0" dirty="0"/>
              <a:t>Click to change the title</a:t>
            </a:r>
          </a:p>
        </p:txBody>
      </p:sp>
      <p:sp>
        <p:nvSpPr>
          <p:cNvPr id="3" name="Sous-titre 2"/>
          <p:cNvSpPr>
            <a:spLocks noGrp="1"/>
          </p:cNvSpPr>
          <p:nvPr>
            <p:ph type="subTitle" idx="1" hasCustomPrompt="1"/>
          </p:nvPr>
        </p:nvSpPr>
        <p:spPr>
          <a:xfrm>
            <a:off x="572181" y="4240615"/>
            <a:ext cx="4759279" cy="1112349"/>
          </a:xfrm>
        </p:spPr>
        <p:txBody>
          <a:bodyPr>
            <a:normAutofit/>
          </a:bodyPr>
          <a:lstStyle>
            <a:lvl1pPr marL="0" indent="0" algn="l">
              <a:buNone/>
              <a:defRPr sz="2109" baseline="0">
                <a:solidFill>
                  <a:srgbClr val="000000"/>
                </a:solidFill>
                <a:latin typeface="Calibri" pitchFamily="34" charset="0"/>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GB" noProof="0" dirty="0"/>
              <a:t>Click to change the subtitle</a:t>
            </a:r>
          </a:p>
        </p:txBody>
      </p:sp>
      <p:sp>
        <p:nvSpPr>
          <p:cNvPr id="4" name="Espace réservé de la date 3"/>
          <p:cNvSpPr>
            <a:spLocks noGrp="1"/>
          </p:cNvSpPr>
          <p:nvPr>
            <p:ph type="dt" sz="half" idx="10"/>
          </p:nvPr>
        </p:nvSpPr>
        <p:spPr>
          <a:xfrm>
            <a:off x="977226" y="6365576"/>
            <a:ext cx="2133600" cy="354375"/>
          </a:xfrm>
        </p:spPr>
        <p:txBody>
          <a:bodyPr/>
          <a:lstStyle/>
          <a:p>
            <a:fld id="{8140E75E-6827-4416-9879-28D973622597}" type="datetime1">
              <a:rPr lang="en-GB" noProof="0" smtClean="0"/>
              <a:pPr/>
              <a:t>11/11/2022</a:t>
            </a:fld>
            <a:endParaRPr lang="en-GB" noProof="0" dirty="0"/>
          </a:p>
        </p:txBody>
      </p:sp>
      <p:sp>
        <p:nvSpPr>
          <p:cNvPr id="5" name="Espace réservé du pied de page 4"/>
          <p:cNvSpPr>
            <a:spLocks noGrp="1"/>
          </p:cNvSpPr>
          <p:nvPr>
            <p:ph type="ftr" sz="quarter" idx="11"/>
          </p:nvPr>
        </p:nvSpPr>
        <p:spPr>
          <a:xfrm>
            <a:off x="3407496" y="6365576"/>
            <a:ext cx="2895600" cy="354375"/>
          </a:xfrm>
        </p:spPr>
        <p:txBody>
          <a:bodyPr/>
          <a:lstStyle/>
          <a:p>
            <a:endParaRPr lang="en-GB" dirty="0"/>
          </a:p>
        </p:txBody>
      </p:sp>
      <p:sp>
        <p:nvSpPr>
          <p:cNvPr id="6" name="Espace réservé du numéro de diapositive 5"/>
          <p:cNvSpPr>
            <a:spLocks noGrp="1"/>
          </p:cNvSpPr>
          <p:nvPr>
            <p:ph type="sldNum" sz="quarter" idx="12"/>
          </p:nvPr>
        </p:nvSpPr>
        <p:spPr>
          <a:xfrm>
            <a:off x="6553200" y="6365576"/>
            <a:ext cx="2133600" cy="354375"/>
          </a:xfrm>
        </p:spPr>
        <p:txBody>
          <a:bodyPr/>
          <a:lstStyle/>
          <a:p>
            <a:fld id="{7F943C79-CEC4-4E37-AAB8-C92CB673A2CB}" type="slidenum">
              <a:rPr lang="en-GB" smtClean="0"/>
              <a:pPr/>
              <a:t>‹#›</a:t>
            </a:fld>
            <a:endParaRPr lang="en-GB" dirty="0"/>
          </a:p>
        </p:txBody>
      </p:sp>
    </p:spTree>
    <p:extLst>
      <p:ext uri="{BB962C8B-B14F-4D97-AF65-F5344CB8AC3E}">
        <p14:creationId xmlns:p14="http://schemas.microsoft.com/office/powerpoint/2010/main" val="36749779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baseline="0"/>
            </a:lvl1pPr>
          </a:lstStyle>
          <a:p>
            <a:r>
              <a:rPr lang="en-GB" noProof="0" dirty="0"/>
              <a:t>Click to change the title</a:t>
            </a:r>
          </a:p>
        </p:txBody>
      </p:sp>
      <p:sp>
        <p:nvSpPr>
          <p:cNvPr id="3" name="Espace réservé du contenu 2"/>
          <p:cNvSpPr>
            <a:spLocks noGrp="1"/>
          </p:cNvSpPr>
          <p:nvPr>
            <p:ph sz="half" idx="1" hasCustomPrompt="1"/>
          </p:nvPr>
        </p:nvSpPr>
        <p:spPr>
          <a:xfrm>
            <a:off x="420289" y="1606298"/>
            <a:ext cx="4038600" cy="4525963"/>
          </a:xfrm>
        </p:spPr>
        <p:txBody>
          <a:bodyPr>
            <a:noAutofit/>
          </a:bodyPr>
          <a:lstStyle>
            <a:lvl1pPr marL="252255" indent="-252255">
              <a:spcAft>
                <a:spcPts val="0"/>
              </a:spcAft>
              <a:buClr>
                <a:schemeClr val="tx2"/>
              </a:buClr>
              <a:defRPr sz="2109" baseline="0">
                <a:solidFill>
                  <a:srgbClr val="000000"/>
                </a:solidFill>
              </a:defRPr>
            </a:lvl1pPr>
            <a:lvl2pPr>
              <a:defRPr sz="2109" baseline="0">
                <a:solidFill>
                  <a:srgbClr val="000000"/>
                </a:solidFill>
              </a:defRPr>
            </a:lvl2pPr>
            <a:lvl3pPr>
              <a:defRPr sz="2109"/>
            </a:lvl3pPr>
            <a:lvl4pPr>
              <a:defRPr sz="2109"/>
            </a:lvl4pPr>
            <a:lvl5pPr>
              <a:defRPr sz="2109"/>
            </a:lvl5pPr>
            <a:lvl6pPr>
              <a:defRPr sz="2109"/>
            </a:lvl6pPr>
            <a:lvl7pPr>
              <a:defRPr sz="1828"/>
            </a:lvl7pPr>
            <a:lvl8pPr>
              <a:defRPr sz="1828"/>
            </a:lvl8pPr>
            <a:lvl9pPr>
              <a:defRPr sz="1828"/>
            </a:lvl9pPr>
          </a:lstStyle>
          <a:p>
            <a:pPr lvl="1"/>
            <a:r>
              <a:rPr lang="en-GB" noProof="0" dirty="0"/>
              <a:t>Click to change the text</a:t>
            </a:r>
          </a:p>
          <a:p>
            <a:pPr lvl="2"/>
            <a:r>
              <a:rPr lang="en-GB" noProof="0" dirty="0"/>
              <a:t>Second level</a:t>
            </a:r>
          </a:p>
          <a:p>
            <a:pPr lvl="3"/>
            <a:r>
              <a:rPr lang="en-GB" noProof="0" dirty="0"/>
              <a:t>Third level</a:t>
            </a:r>
          </a:p>
          <a:p>
            <a:pPr lvl="4"/>
            <a:r>
              <a:rPr lang="en-GB" noProof="0" dirty="0"/>
              <a:t>Fourth level</a:t>
            </a:r>
          </a:p>
          <a:p>
            <a:pPr lvl="5"/>
            <a:r>
              <a:rPr lang="en-GB" noProof="0" dirty="0"/>
              <a:t>Fifth level</a:t>
            </a:r>
          </a:p>
        </p:txBody>
      </p:sp>
      <p:sp>
        <p:nvSpPr>
          <p:cNvPr id="4" name="Espace réservé du contenu 3"/>
          <p:cNvSpPr>
            <a:spLocks noGrp="1"/>
          </p:cNvSpPr>
          <p:nvPr>
            <p:ph sz="half" idx="2" hasCustomPrompt="1"/>
          </p:nvPr>
        </p:nvSpPr>
        <p:spPr>
          <a:xfrm>
            <a:off x="4648200" y="1600201"/>
            <a:ext cx="4038600" cy="4525963"/>
          </a:xfrm>
        </p:spPr>
        <p:txBody>
          <a:bodyPr>
            <a:noAutofit/>
          </a:bodyPr>
          <a:lstStyle>
            <a:lvl1pPr marL="252255" indent="-252255">
              <a:defRPr sz="2109" baseline="0">
                <a:solidFill>
                  <a:srgbClr val="000000"/>
                </a:solidFill>
              </a:defRPr>
            </a:lvl1pPr>
            <a:lvl2pPr>
              <a:defRPr sz="2109" baseline="0">
                <a:solidFill>
                  <a:srgbClr val="000000"/>
                </a:solidFill>
              </a:defRPr>
            </a:lvl2pPr>
            <a:lvl3pPr>
              <a:defRPr sz="2109"/>
            </a:lvl3pPr>
            <a:lvl4pPr>
              <a:defRPr sz="2109"/>
            </a:lvl4pPr>
            <a:lvl5pPr>
              <a:defRPr sz="2109"/>
            </a:lvl5pPr>
            <a:lvl6pPr>
              <a:defRPr sz="2109"/>
            </a:lvl6pPr>
            <a:lvl7pPr>
              <a:defRPr sz="1828"/>
            </a:lvl7pPr>
            <a:lvl8pPr>
              <a:defRPr sz="1828"/>
            </a:lvl8pPr>
            <a:lvl9pPr>
              <a:defRPr sz="1828"/>
            </a:lvl9pPr>
          </a:lstStyle>
          <a:p>
            <a:pPr lvl="1"/>
            <a:r>
              <a:rPr lang="en-GB" noProof="0" dirty="0"/>
              <a:t>Click to change the text</a:t>
            </a:r>
          </a:p>
          <a:p>
            <a:pPr lvl="2"/>
            <a:r>
              <a:rPr lang="en-GB" noProof="0" dirty="0"/>
              <a:t>Second level</a:t>
            </a:r>
          </a:p>
          <a:p>
            <a:pPr lvl="3"/>
            <a:r>
              <a:rPr lang="en-GB" noProof="0" dirty="0"/>
              <a:t>Third level</a:t>
            </a:r>
          </a:p>
          <a:p>
            <a:pPr lvl="4"/>
            <a:r>
              <a:rPr lang="en-GB" noProof="0" dirty="0"/>
              <a:t>Fourth level</a:t>
            </a:r>
          </a:p>
          <a:p>
            <a:pPr lvl="5"/>
            <a:r>
              <a:rPr lang="en-GB" noProof="0" dirty="0"/>
              <a:t>Fifth level</a:t>
            </a:r>
          </a:p>
          <a:p>
            <a:pPr lvl="5"/>
            <a:r>
              <a:rPr lang="en-GB" noProof="0" dirty="0"/>
              <a:t>l</a:t>
            </a:r>
          </a:p>
        </p:txBody>
      </p:sp>
      <p:sp>
        <p:nvSpPr>
          <p:cNvPr id="5" name="Espace réservé de la date 4"/>
          <p:cNvSpPr>
            <a:spLocks noGrp="1"/>
          </p:cNvSpPr>
          <p:nvPr>
            <p:ph type="dt" sz="half" idx="10"/>
          </p:nvPr>
        </p:nvSpPr>
        <p:spPr/>
        <p:txBody>
          <a:bodyPr/>
          <a:lstStyle/>
          <a:p>
            <a:fld id="{27753BEA-2188-4A77-9311-7C462A23BC19}" type="datetime1">
              <a:rPr lang="en-GB" smtClean="0"/>
              <a:pPr/>
              <a:t>11/11/2022</a:t>
            </a:fld>
            <a:endParaRPr lang="en-GB"/>
          </a:p>
        </p:txBody>
      </p:sp>
      <p:sp>
        <p:nvSpPr>
          <p:cNvPr id="6" name="Espace réservé du pied de page 5"/>
          <p:cNvSpPr>
            <a:spLocks noGrp="1"/>
          </p:cNvSpPr>
          <p:nvPr>
            <p:ph type="ftr" sz="quarter" idx="11"/>
          </p:nvPr>
        </p:nvSpPr>
        <p:spPr/>
        <p:txBody>
          <a:bodyPr/>
          <a:lstStyle/>
          <a:p>
            <a:endParaRPr lang="en-GB"/>
          </a:p>
        </p:txBody>
      </p:sp>
      <p:sp>
        <p:nvSpPr>
          <p:cNvPr id="7" name="Espace réservé du numéro de diapositive 6"/>
          <p:cNvSpPr>
            <a:spLocks noGrp="1"/>
          </p:cNvSpPr>
          <p:nvPr>
            <p:ph type="sldNum" sz="quarter" idx="12"/>
          </p:nvPr>
        </p:nvSpPr>
        <p:spPr/>
        <p:txBody>
          <a:bodyPr/>
          <a:lstStyle/>
          <a:p>
            <a:fld id="{7F943C79-CEC4-4E37-AAB8-C92CB673A2CB}" type="slidenum">
              <a:rPr lang="en-GB" smtClean="0"/>
              <a:pPr/>
              <a:t>‹#›</a:t>
            </a:fld>
            <a:endParaRPr lang="en-GB"/>
          </a:p>
        </p:txBody>
      </p:sp>
    </p:spTree>
    <p:extLst>
      <p:ext uri="{BB962C8B-B14F-4D97-AF65-F5344CB8AC3E}">
        <p14:creationId xmlns:p14="http://schemas.microsoft.com/office/powerpoint/2010/main" val="7744858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baseline="0"/>
            </a:lvl1pPr>
          </a:lstStyle>
          <a:p>
            <a:r>
              <a:rPr lang="en-GB" noProof="0" dirty="0"/>
              <a:t>Click to change title</a:t>
            </a:r>
          </a:p>
        </p:txBody>
      </p:sp>
      <p:sp>
        <p:nvSpPr>
          <p:cNvPr id="3" name="Espace réservé du texte 2"/>
          <p:cNvSpPr>
            <a:spLocks noGrp="1"/>
          </p:cNvSpPr>
          <p:nvPr>
            <p:ph type="body" idx="1" hasCustomPrompt="1"/>
          </p:nvPr>
        </p:nvSpPr>
        <p:spPr>
          <a:xfrm>
            <a:off x="457200" y="1535113"/>
            <a:ext cx="4040188" cy="639762"/>
          </a:xfrm>
        </p:spPr>
        <p:txBody>
          <a:bodyPr anchor="b">
            <a:noAutofit/>
          </a:bodyPr>
          <a:lstStyle>
            <a:lvl1pPr marL="0" indent="0">
              <a:buNone/>
              <a:defRPr sz="2109" b="1" baseline="0">
                <a:solidFill>
                  <a:schemeClr val="tx2"/>
                </a:solidFill>
              </a:defRPr>
            </a:lvl1pPr>
            <a:lvl2pPr marL="457177" indent="0">
              <a:buNone/>
              <a:defRPr sz="1969" b="1"/>
            </a:lvl2pPr>
            <a:lvl3pPr marL="914353" indent="0">
              <a:buNone/>
              <a:defRPr sz="1828" b="1"/>
            </a:lvl3pPr>
            <a:lvl4pPr marL="1371530" indent="0">
              <a:buNone/>
              <a:defRPr sz="1617" b="1"/>
            </a:lvl4pPr>
            <a:lvl5pPr marL="1828706" indent="0">
              <a:buNone/>
              <a:defRPr sz="1617" b="1"/>
            </a:lvl5pPr>
            <a:lvl6pPr marL="2285883" indent="0">
              <a:buNone/>
              <a:defRPr sz="1617" b="1"/>
            </a:lvl6pPr>
            <a:lvl7pPr marL="2743060" indent="0">
              <a:buNone/>
              <a:defRPr sz="1617" b="1"/>
            </a:lvl7pPr>
            <a:lvl8pPr marL="3200236" indent="0">
              <a:buNone/>
              <a:defRPr sz="1617" b="1"/>
            </a:lvl8pPr>
            <a:lvl9pPr marL="3657413" indent="0">
              <a:buNone/>
              <a:defRPr sz="1617" b="1"/>
            </a:lvl9pPr>
          </a:lstStyle>
          <a:p>
            <a:pPr lvl="0"/>
            <a:r>
              <a:rPr lang="en-GB" noProof="0" dirty="0"/>
              <a:t>Click to change the text</a:t>
            </a:r>
          </a:p>
        </p:txBody>
      </p:sp>
      <p:sp>
        <p:nvSpPr>
          <p:cNvPr id="4" name="Espace réservé du contenu 3"/>
          <p:cNvSpPr>
            <a:spLocks noGrp="1"/>
          </p:cNvSpPr>
          <p:nvPr>
            <p:ph sz="half" idx="2" hasCustomPrompt="1"/>
          </p:nvPr>
        </p:nvSpPr>
        <p:spPr>
          <a:xfrm>
            <a:off x="457200" y="2174875"/>
            <a:ext cx="4040188" cy="3951288"/>
          </a:xfrm>
        </p:spPr>
        <p:txBody>
          <a:bodyPr>
            <a:normAutofit/>
          </a:bodyPr>
          <a:lstStyle>
            <a:lvl1pPr marL="252255" indent="-252255">
              <a:defRPr sz="2109" baseline="0">
                <a:solidFill>
                  <a:srgbClr val="000000"/>
                </a:solidFill>
              </a:defRPr>
            </a:lvl1pPr>
            <a:lvl2pPr>
              <a:buClrTx/>
              <a:defRPr sz="2109" baseline="0">
                <a:solidFill>
                  <a:srgbClr val="000000"/>
                </a:solidFill>
              </a:defRPr>
            </a:lvl2pPr>
            <a:lvl3pPr>
              <a:defRPr sz="2109"/>
            </a:lvl3pPr>
            <a:lvl4pPr>
              <a:defRPr sz="2109"/>
            </a:lvl4pPr>
            <a:lvl5pPr>
              <a:defRPr sz="2109"/>
            </a:lvl5pPr>
            <a:lvl6pPr>
              <a:defRPr sz="2109"/>
            </a:lvl6pPr>
            <a:lvl7pPr>
              <a:defRPr sz="1617"/>
            </a:lvl7pPr>
            <a:lvl8pPr>
              <a:defRPr sz="1617"/>
            </a:lvl8pPr>
            <a:lvl9pPr>
              <a:defRPr sz="1617"/>
            </a:lvl9pPr>
          </a:lstStyle>
          <a:p>
            <a:pPr lvl="1"/>
            <a:r>
              <a:rPr lang="en-GB" noProof="0" dirty="0"/>
              <a:t>Click to change the text</a:t>
            </a:r>
          </a:p>
          <a:p>
            <a:pPr lvl="2"/>
            <a:r>
              <a:rPr lang="en-GB" noProof="0" dirty="0"/>
              <a:t>Second level</a:t>
            </a:r>
          </a:p>
          <a:p>
            <a:pPr lvl="3"/>
            <a:r>
              <a:rPr lang="en-GB" noProof="0" dirty="0"/>
              <a:t>Third level</a:t>
            </a:r>
          </a:p>
          <a:p>
            <a:pPr lvl="4"/>
            <a:r>
              <a:rPr lang="en-GB" noProof="0" dirty="0"/>
              <a:t>Fourth level</a:t>
            </a:r>
          </a:p>
          <a:p>
            <a:pPr lvl="5"/>
            <a:r>
              <a:rPr lang="en-GB" noProof="0" dirty="0"/>
              <a:t>Fifth level</a:t>
            </a:r>
          </a:p>
        </p:txBody>
      </p:sp>
      <p:sp>
        <p:nvSpPr>
          <p:cNvPr id="5" name="Espace réservé du texte 4"/>
          <p:cNvSpPr>
            <a:spLocks noGrp="1"/>
          </p:cNvSpPr>
          <p:nvPr>
            <p:ph type="body" sz="quarter" idx="3" hasCustomPrompt="1"/>
          </p:nvPr>
        </p:nvSpPr>
        <p:spPr>
          <a:xfrm>
            <a:off x="4645026" y="1535113"/>
            <a:ext cx="4041775" cy="639762"/>
          </a:xfrm>
        </p:spPr>
        <p:txBody>
          <a:bodyPr anchor="b">
            <a:noAutofit/>
          </a:bodyPr>
          <a:lstStyle>
            <a:lvl1pPr marL="0" indent="0">
              <a:buNone/>
              <a:defRPr sz="2109" b="1" baseline="0">
                <a:solidFill>
                  <a:schemeClr val="tx2"/>
                </a:solidFill>
              </a:defRPr>
            </a:lvl1pPr>
            <a:lvl2pPr marL="457177" indent="0">
              <a:buNone/>
              <a:defRPr sz="1969" b="1"/>
            </a:lvl2pPr>
            <a:lvl3pPr marL="914353" indent="0">
              <a:buNone/>
              <a:defRPr sz="1828" b="1"/>
            </a:lvl3pPr>
            <a:lvl4pPr marL="1371530" indent="0">
              <a:buNone/>
              <a:defRPr sz="1617" b="1"/>
            </a:lvl4pPr>
            <a:lvl5pPr marL="1828706" indent="0">
              <a:buNone/>
              <a:defRPr sz="1617" b="1"/>
            </a:lvl5pPr>
            <a:lvl6pPr marL="2285883" indent="0">
              <a:buNone/>
              <a:defRPr sz="1617" b="1"/>
            </a:lvl6pPr>
            <a:lvl7pPr marL="2743060" indent="0">
              <a:buNone/>
              <a:defRPr sz="1617" b="1"/>
            </a:lvl7pPr>
            <a:lvl8pPr marL="3200236" indent="0">
              <a:buNone/>
              <a:defRPr sz="1617" b="1"/>
            </a:lvl8pPr>
            <a:lvl9pPr marL="3657413" indent="0">
              <a:buNone/>
              <a:defRPr sz="1617" b="1"/>
            </a:lvl9pPr>
          </a:lstStyle>
          <a:p>
            <a:pPr lvl="0"/>
            <a:r>
              <a:rPr lang="en-GB" noProof="0" dirty="0"/>
              <a:t>Click to change the text</a:t>
            </a:r>
          </a:p>
        </p:txBody>
      </p:sp>
      <p:sp>
        <p:nvSpPr>
          <p:cNvPr id="6" name="Espace réservé du contenu 5"/>
          <p:cNvSpPr>
            <a:spLocks noGrp="1"/>
          </p:cNvSpPr>
          <p:nvPr>
            <p:ph sz="quarter" idx="4" hasCustomPrompt="1"/>
          </p:nvPr>
        </p:nvSpPr>
        <p:spPr>
          <a:xfrm>
            <a:off x="4645026" y="2174875"/>
            <a:ext cx="4041775" cy="3951288"/>
          </a:xfrm>
        </p:spPr>
        <p:txBody>
          <a:bodyPr>
            <a:normAutofit/>
          </a:bodyPr>
          <a:lstStyle>
            <a:lvl1pPr marL="252255" indent="-252255">
              <a:buClr>
                <a:schemeClr val="tx2"/>
              </a:buClr>
              <a:defRPr sz="2109" baseline="0">
                <a:solidFill>
                  <a:srgbClr val="000000"/>
                </a:solidFill>
              </a:defRPr>
            </a:lvl1pPr>
            <a:lvl2pPr marL="252255" indent="-252255">
              <a:defRPr sz="2109" baseline="0">
                <a:solidFill>
                  <a:srgbClr val="000000"/>
                </a:solidFill>
              </a:defRPr>
            </a:lvl2pPr>
            <a:lvl3pPr>
              <a:defRPr sz="2109">
                <a:solidFill>
                  <a:srgbClr val="000000"/>
                </a:solidFill>
              </a:defRPr>
            </a:lvl3pPr>
            <a:lvl4pPr>
              <a:defRPr sz="2109"/>
            </a:lvl4pPr>
            <a:lvl5pPr>
              <a:defRPr sz="2109"/>
            </a:lvl5pPr>
            <a:lvl6pPr>
              <a:defRPr sz="2109"/>
            </a:lvl6pPr>
            <a:lvl7pPr>
              <a:defRPr sz="1617"/>
            </a:lvl7pPr>
            <a:lvl8pPr>
              <a:defRPr sz="1617"/>
            </a:lvl8pPr>
            <a:lvl9pPr>
              <a:defRPr sz="1617"/>
            </a:lvl9pPr>
          </a:lstStyle>
          <a:p>
            <a:pPr lvl="1"/>
            <a:r>
              <a:rPr lang="en-GB" noProof="0" dirty="0"/>
              <a:t>Click to change the text</a:t>
            </a:r>
          </a:p>
          <a:p>
            <a:pPr lvl="2"/>
            <a:r>
              <a:rPr lang="en-GB" noProof="0" dirty="0"/>
              <a:t>Second level</a:t>
            </a:r>
          </a:p>
          <a:p>
            <a:pPr lvl="3"/>
            <a:r>
              <a:rPr lang="en-GB" noProof="0" dirty="0"/>
              <a:t>Third level</a:t>
            </a:r>
          </a:p>
          <a:p>
            <a:pPr lvl="4"/>
            <a:r>
              <a:rPr lang="en-GB" noProof="0" dirty="0"/>
              <a:t>Fourth level</a:t>
            </a:r>
          </a:p>
          <a:p>
            <a:pPr lvl="5"/>
            <a:r>
              <a:rPr lang="en-GB" noProof="0" dirty="0"/>
              <a:t>Fifth level</a:t>
            </a:r>
          </a:p>
        </p:txBody>
      </p:sp>
      <p:sp>
        <p:nvSpPr>
          <p:cNvPr id="7" name="Espace réservé de la date 6"/>
          <p:cNvSpPr>
            <a:spLocks noGrp="1"/>
          </p:cNvSpPr>
          <p:nvPr>
            <p:ph type="dt" sz="half" idx="10"/>
          </p:nvPr>
        </p:nvSpPr>
        <p:spPr/>
        <p:txBody>
          <a:bodyPr/>
          <a:lstStyle/>
          <a:p>
            <a:fld id="{45C12CB3-BA2A-48CC-BF57-BA7F3F4733F0}" type="datetime1">
              <a:rPr lang="en-GB" smtClean="0"/>
              <a:pPr/>
              <a:t>11/11/2022</a:t>
            </a:fld>
            <a:endParaRPr lang="en-GB"/>
          </a:p>
        </p:txBody>
      </p:sp>
      <p:sp>
        <p:nvSpPr>
          <p:cNvPr id="8" name="Espace réservé du pied de page 7"/>
          <p:cNvSpPr>
            <a:spLocks noGrp="1"/>
          </p:cNvSpPr>
          <p:nvPr>
            <p:ph type="ftr" sz="quarter" idx="11"/>
          </p:nvPr>
        </p:nvSpPr>
        <p:spPr/>
        <p:txBody>
          <a:bodyPr/>
          <a:lstStyle/>
          <a:p>
            <a:endParaRPr lang="en-GB"/>
          </a:p>
        </p:txBody>
      </p:sp>
      <p:sp>
        <p:nvSpPr>
          <p:cNvPr id="9" name="Espace réservé du numéro de diapositive 8"/>
          <p:cNvSpPr>
            <a:spLocks noGrp="1"/>
          </p:cNvSpPr>
          <p:nvPr>
            <p:ph type="sldNum" sz="quarter" idx="12"/>
          </p:nvPr>
        </p:nvSpPr>
        <p:spPr/>
        <p:txBody>
          <a:bodyPr/>
          <a:lstStyle/>
          <a:p>
            <a:fld id="{7F943C79-CEC4-4E37-AAB8-C92CB673A2CB}" type="slidenum">
              <a:rPr lang="en-GB" smtClean="0"/>
              <a:pPr/>
              <a:t>‹#›</a:t>
            </a:fld>
            <a:endParaRPr lang="en-GB"/>
          </a:p>
        </p:txBody>
      </p:sp>
    </p:spTree>
    <p:extLst>
      <p:ext uri="{BB962C8B-B14F-4D97-AF65-F5344CB8AC3E}">
        <p14:creationId xmlns:p14="http://schemas.microsoft.com/office/powerpoint/2010/main" val="39682672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baseline="0"/>
            </a:lvl1pPr>
          </a:lstStyle>
          <a:p>
            <a:r>
              <a:rPr lang="en-GB" noProof="0" dirty="0"/>
              <a:t>Click to change the title</a:t>
            </a:r>
          </a:p>
        </p:txBody>
      </p:sp>
      <p:sp>
        <p:nvSpPr>
          <p:cNvPr id="3" name="Espace réservé de la date 2"/>
          <p:cNvSpPr>
            <a:spLocks noGrp="1"/>
          </p:cNvSpPr>
          <p:nvPr>
            <p:ph type="dt" sz="half" idx="10"/>
          </p:nvPr>
        </p:nvSpPr>
        <p:spPr/>
        <p:txBody>
          <a:bodyPr/>
          <a:lstStyle/>
          <a:p>
            <a:fld id="{86C6CAAC-1417-4501-AA63-6E00D22FB5B3}" type="datetime1">
              <a:rPr lang="en-GB" smtClean="0"/>
              <a:pPr/>
              <a:t>11/11/2022</a:t>
            </a:fld>
            <a:endParaRPr lang="en-GB"/>
          </a:p>
        </p:txBody>
      </p:sp>
      <p:sp>
        <p:nvSpPr>
          <p:cNvPr id="4" name="Espace réservé du pied de page 3"/>
          <p:cNvSpPr>
            <a:spLocks noGrp="1"/>
          </p:cNvSpPr>
          <p:nvPr>
            <p:ph type="ftr" sz="quarter" idx="11"/>
          </p:nvPr>
        </p:nvSpPr>
        <p:spPr/>
        <p:txBody>
          <a:bodyPr/>
          <a:lstStyle/>
          <a:p>
            <a:endParaRPr lang="en-GB"/>
          </a:p>
        </p:txBody>
      </p:sp>
      <p:sp>
        <p:nvSpPr>
          <p:cNvPr id="5" name="Espace réservé du numéro de diapositive 4"/>
          <p:cNvSpPr>
            <a:spLocks noGrp="1"/>
          </p:cNvSpPr>
          <p:nvPr>
            <p:ph type="sldNum" sz="quarter" idx="12"/>
          </p:nvPr>
        </p:nvSpPr>
        <p:spPr/>
        <p:txBody>
          <a:bodyPr/>
          <a:lstStyle/>
          <a:p>
            <a:fld id="{7F943C79-CEC4-4E37-AAB8-C92CB673A2CB}" type="slidenum">
              <a:rPr lang="en-GB" smtClean="0"/>
              <a:pPr/>
              <a:t>‹#›</a:t>
            </a:fld>
            <a:endParaRPr lang="en-GB"/>
          </a:p>
        </p:txBody>
      </p:sp>
    </p:spTree>
    <p:extLst>
      <p:ext uri="{BB962C8B-B14F-4D97-AF65-F5344CB8AC3E}">
        <p14:creationId xmlns:p14="http://schemas.microsoft.com/office/powerpoint/2010/main" val="37483354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C94EAE5-989F-4DD6-A6DE-FA5FE800B6EA}" type="datetimeFigureOut">
              <a:rPr lang="en-GB" smtClean="0"/>
              <a:pPr/>
              <a:t>11/11/2022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8285A1D-178B-49DB-B291-327C3092A509}" type="slidenum">
              <a:rPr lang="en-GB" smtClean="0"/>
              <a:pPr/>
              <a:t>‹#›</a:t>
            </a:fld>
            <a:endParaRPr lang="en-GB"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F1E6D6C-ADA5-4F24-9FCC-5AD405952315}" type="datetime1">
              <a:rPr lang="en-GB" smtClean="0"/>
              <a:pPr/>
              <a:t>11/11/2022</a:t>
            </a:fld>
            <a:endParaRPr lang="en-GB"/>
          </a:p>
        </p:txBody>
      </p:sp>
      <p:sp>
        <p:nvSpPr>
          <p:cNvPr id="3" name="Espace réservé du pied de page 2"/>
          <p:cNvSpPr>
            <a:spLocks noGrp="1"/>
          </p:cNvSpPr>
          <p:nvPr>
            <p:ph type="ftr" sz="quarter" idx="11"/>
          </p:nvPr>
        </p:nvSpPr>
        <p:spPr/>
        <p:txBody>
          <a:bodyPr/>
          <a:lstStyle/>
          <a:p>
            <a:endParaRPr lang="en-GB"/>
          </a:p>
        </p:txBody>
      </p:sp>
      <p:sp>
        <p:nvSpPr>
          <p:cNvPr id="4" name="Espace réservé du numéro de diapositive 3"/>
          <p:cNvSpPr>
            <a:spLocks noGrp="1"/>
          </p:cNvSpPr>
          <p:nvPr>
            <p:ph type="sldNum" sz="quarter" idx="12"/>
          </p:nvPr>
        </p:nvSpPr>
        <p:spPr/>
        <p:txBody>
          <a:bodyPr/>
          <a:lstStyle/>
          <a:p>
            <a:fld id="{7F943C79-CEC4-4E37-AAB8-C92CB673A2CB}" type="slidenum">
              <a:rPr lang="en-GB" smtClean="0"/>
              <a:pPr/>
              <a:t>‹#›</a:t>
            </a:fld>
            <a:endParaRPr lang="en-GB"/>
          </a:p>
        </p:txBody>
      </p:sp>
    </p:spTree>
    <p:extLst>
      <p:ext uri="{BB962C8B-B14F-4D97-AF65-F5344CB8AC3E}">
        <p14:creationId xmlns:p14="http://schemas.microsoft.com/office/powerpoint/2010/main" val="12289908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792288" y="4800600"/>
            <a:ext cx="5486400" cy="566738"/>
          </a:xfrm>
        </p:spPr>
        <p:txBody>
          <a:bodyPr anchor="b"/>
          <a:lstStyle>
            <a:lvl1pPr algn="l">
              <a:defRPr sz="2109" b="1" baseline="0"/>
            </a:lvl1pPr>
          </a:lstStyle>
          <a:p>
            <a:r>
              <a:rPr lang="en-GB" noProof="0" dirty="0"/>
              <a:t>Click to change the title</a:t>
            </a:r>
          </a:p>
        </p:txBody>
      </p:sp>
      <p:sp>
        <p:nvSpPr>
          <p:cNvPr id="3" name="Espace réservé pour une image  2"/>
          <p:cNvSpPr>
            <a:spLocks noGrp="1"/>
          </p:cNvSpPr>
          <p:nvPr>
            <p:ph type="pic" idx="1"/>
          </p:nvPr>
        </p:nvSpPr>
        <p:spPr>
          <a:xfrm>
            <a:off x="1792288" y="1150622"/>
            <a:ext cx="5486400" cy="3576953"/>
          </a:xfrm>
        </p:spPr>
        <p:txBody>
          <a:bodyPr/>
          <a:lstStyle>
            <a:lvl1pPr marL="0" indent="0">
              <a:buNone/>
              <a:defRPr sz="3234"/>
            </a:lvl1pPr>
            <a:lvl2pPr marL="457177" indent="0">
              <a:buNone/>
              <a:defRPr sz="2812"/>
            </a:lvl2pPr>
            <a:lvl3pPr marL="914353" indent="0">
              <a:buNone/>
              <a:defRPr sz="2391"/>
            </a:lvl3pPr>
            <a:lvl4pPr marL="1371530" indent="0">
              <a:buNone/>
              <a:defRPr sz="1969"/>
            </a:lvl4pPr>
            <a:lvl5pPr marL="1828706" indent="0">
              <a:buNone/>
              <a:defRPr sz="1969"/>
            </a:lvl5pPr>
            <a:lvl6pPr marL="2285883" indent="0">
              <a:buNone/>
              <a:defRPr sz="1969"/>
            </a:lvl6pPr>
            <a:lvl7pPr marL="2743060" indent="0">
              <a:buNone/>
              <a:defRPr sz="1969"/>
            </a:lvl7pPr>
            <a:lvl8pPr marL="3200236" indent="0">
              <a:buNone/>
              <a:defRPr sz="1969"/>
            </a:lvl8pPr>
            <a:lvl9pPr marL="3657413" indent="0">
              <a:buNone/>
              <a:defRPr sz="1969"/>
            </a:lvl9pPr>
          </a:lstStyle>
          <a:p>
            <a:endParaRPr lang="en-GB"/>
          </a:p>
        </p:txBody>
      </p:sp>
      <p:sp>
        <p:nvSpPr>
          <p:cNvPr id="4" name="Espace réservé du texte 3"/>
          <p:cNvSpPr>
            <a:spLocks noGrp="1"/>
          </p:cNvSpPr>
          <p:nvPr>
            <p:ph type="body" sz="half" idx="2" hasCustomPrompt="1"/>
          </p:nvPr>
        </p:nvSpPr>
        <p:spPr>
          <a:xfrm>
            <a:off x="1792288" y="5367338"/>
            <a:ext cx="5486400" cy="804862"/>
          </a:xfrm>
        </p:spPr>
        <p:txBody>
          <a:bodyPr>
            <a:noAutofit/>
          </a:bodyPr>
          <a:lstStyle>
            <a:lvl1pPr marL="0" indent="0">
              <a:buNone/>
              <a:defRPr sz="2109" baseline="0"/>
            </a:lvl1pPr>
            <a:lvl2pPr marL="457177" indent="0">
              <a:buNone/>
              <a:defRPr sz="1195"/>
            </a:lvl2pPr>
            <a:lvl3pPr marL="914353" indent="0">
              <a:buNone/>
              <a:defRPr sz="984"/>
            </a:lvl3pPr>
            <a:lvl4pPr marL="1371530" indent="0">
              <a:buNone/>
              <a:defRPr sz="914"/>
            </a:lvl4pPr>
            <a:lvl5pPr marL="1828706" indent="0">
              <a:buNone/>
              <a:defRPr sz="914"/>
            </a:lvl5pPr>
            <a:lvl6pPr marL="2285883" indent="0">
              <a:buNone/>
              <a:defRPr sz="914"/>
            </a:lvl6pPr>
            <a:lvl7pPr marL="2743060" indent="0">
              <a:buNone/>
              <a:defRPr sz="914"/>
            </a:lvl7pPr>
            <a:lvl8pPr marL="3200236" indent="0">
              <a:buNone/>
              <a:defRPr sz="914"/>
            </a:lvl8pPr>
            <a:lvl9pPr marL="3657413" indent="0">
              <a:buNone/>
              <a:defRPr sz="914"/>
            </a:lvl9pPr>
          </a:lstStyle>
          <a:p>
            <a:pPr lvl="0"/>
            <a:r>
              <a:rPr lang="en-GB" noProof="0" dirty="0"/>
              <a:t>Click to change the text</a:t>
            </a:r>
          </a:p>
        </p:txBody>
      </p:sp>
      <p:sp>
        <p:nvSpPr>
          <p:cNvPr id="5" name="Espace réservé de la date 4"/>
          <p:cNvSpPr>
            <a:spLocks noGrp="1"/>
          </p:cNvSpPr>
          <p:nvPr>
            <p:ph type="dt" sz="half" idx="10"/>
          </p:nvPr>
        </p:nvSpPr>
        <p:spPr/>
        <p:txBody>
          <a:bodyPr/>
          <a:lstStyle/>
          <a:p>
            <a:fld id="{9E9A4DC1-9A0D-42AD-A291-CE5C0BE8D044}" type="datetime1">
              <a:rPr lang="en-GB" smtClean="0"/>
              <a:pPr/>
              <a:t>11/11/2022</a:t>
            </a:fld>
            <a:endParaRPr lang="en-GB"/>
          </a:p>
        </p:txBody>
      </p:sp>
      <p:sp>
        <p:nvSpPr>
          <p:cNvPr id="6" name="Espace réservé du pied de page 5"/>
          <p:cNvSpPr>
            <a:spLocks noGrp="1"/>
          </p:cNvSpPr>
          <p:nvPr>
            <p:ph type="ftr" sz="quarter" idx="11"/>
          </p:nvPr>
        </p:nvSpPr>
        <p:spPr/>
        <p:txBody>
          <a:bodyPr/>
          <a:lstStyle/>
          <a:p>
            <a:endParaRPr lang="en-GB"/>
          </a:p>
        </p:txBody>
      </p:sp>
      <p:sp>
        <p:nvSpPr>
          <p:cNvPr id="7" name="Espace réservé du numéro de diapositive 6"/>
          <p:cNvSpPr>
            <a:spLocks noGrp="1"/>
          </p:cNvSpPr>
          <p:nvPr>
            <p:ph type="sldNum" sz="quarter" idx="12"/>
          </p:nvPr>
        </p:nvSpPr>
        <p:spPr/>
        <p:txBody>
          <a:bodyPr/>
          <a:lstStyle/>
          <a:p>
            <a:fld id="{7F943C79-CEC4-4E37-AAB8-C92CB673A2CB}" type="slidenum">
              <a:rPr lang="en-GB" smtClean="0"/>
              <a:pPr/>
              <a:t>‹#›</a:t>
            </a:fld>
            <a:endParaRPr lang="en-GB"/>
          </a:p>
        </p:txBody>
      </p:sp>
    </p:spTree>
    <p:extLst>
      <p:ext uri="{BB962C8B-B14F-4D97-AF65-F5344CB8AC3E}">
        <p14:creationId xmlns:p14="http://schemas.microsoft.com/office/powerpoint/2010/main" val="22389635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baseline="0"/>
            </a:lvl1pPr>
          </a:lstStyle>
          <a:p>
            <a:r>
              <a:rPr lang="en-GB" noProof="0" dirty="0"/>
              <a:t>Click to change the title</a:t>
            </a:r>
          </a:p>
        </p:txBody>
      </p:sp>
      <p:sp>
        <p:nvSpPr>
          <p:cNvPr id="3" name="Espace réservé du texte vertical 2"/>
          <p:cNvSpPr>
            <a:spLocks noGrp="1"/>
          </p:cNvSpPr>
          <p:nvPr>
            <p:ph type="body" orient="vert" idx="1" hasCustomPrompt="1"/>
          </p:nvPr>
        </p:nvSpPr>
        <p:spPr/>
        <p:txBody>
          <a:bodyPr vert="eaVert"/>
          <a:lstStyle>
            <a:lvl1pPr>
              <a:defRPr baseline="0"/>
            </a:lvl1pPr>
            <a:lvl2pPr>
              <a:buClrTx/>
              <a:defRPr/>
            </a:lvl2pPr>
          </a:lstStyle>
          <a:p>
            <a:pPr lvl="1"/>
            <a:r>
              <a:rPr lang="en-GB" noProof="0" dirty="0"/>
              <a:t>Click to change the text</a:t>
            </a:r>
          </a:p>
          <a:p>
            <a:pPr lvl="2"/>
            <a:r>
              <a:rPr lang="en-GB" noProof="0" dirty="0"/>
              <a:t>Second level</a:t>
            </a:r>
          </a:p>
          <a:p>
            <a:pPr lvl="3"/>
            <a:r>
              <a:rPr lang="en-GB" noProof="0" dirty="0"/>
              <a:t>Third level</a:t>
            </a:r>
          </a:p>
          <a:p>
            <a:pPr lvl="4"/>
            <a:r>
              <a:rPr lang="en-GB" noProof="0" dirty="0"/>
              <a:t>Fourth level</a:t>
            </a:r>
          </a:p>
          <a:p>
            <a:pPr lvl="5"/>
            <a:r>
              <a:rPr lang="en-GB" noProof="0" dirty="0"/>
              <a:t>Fifth level</a:t>
            </a:r>
          </a:p>
        </p:txBody>
      </p:sp>
      <p:sp>
        <p:nvSpPr>
          <p:cNvPr id="4" name="Espace réservé de la date 3"/>
          <p:cNvSpPr>
            <a:spLocks noGrp="1"/>
          </p:cNvSpPr>
          <p:nvPr>
            <p:ph type="dt" sz="half" idx="10"/>
          </p:nvPr>
        </p:nvSpPr>
        <p:spPr/>
        <p:txBody>
          <a:bodyPr/>
          <a:lstStyle/>
          <a:p>
            <a:fld id="{746B4A88-0537-47DC-9C06-02559E6B84A9}" type="datetime1">
              <a:rPr lang="en-GB" smtClean="0"/>
              <a:pPr/>
              <a:t>11/11/2022</a:t>
            </a:fld>
            <a:endParaRPr lang="en-GB"/>
          </a:p>
        </p:txBody>
      </p:sp>
      <p:sp>
        <p:nvSpPr>
          <p:cNvPr id="5" name="Espace réservé du pied de page 4"/>
          <p:cNvSpPr>
            <a:spLocks noGrp="1"/>
          </p:cNvSpPr>
          <p:nvPr>
            <p:ph type="ftr" sz="quarter" idx="11"/>
          </p:nvPr>
        </p:nvSpPr>
        <p:spPr/>
        <p:txBody>
          <a:bodyPr/>
          <a:lstStyle/>
          <a:p>
            <a:endParaRPr lang="en-GB"/>
          </a:p>
        </p:txBody>
      </p:sp>
      <p:sp>
        <p:nvSpPr>
          <p:cNvPr id="6" name="Espace réservé du numéro de diapositive 5"/>
          <p:cNvSpPr>
            <a:spLocks noGrp="1"/>
          </p:cNvSpPr>
          <p:nvPr>
            <p:ph type="sldNum" sz="quarter" idx="12"/>
          </p:nvPr>
        </p:nvSpPr>
        <p:spPr/>
        <p:txBody>
          <a:bodyPr/>
          <a:lstStyle/>
          <a:p>
            <a:fld id="{7F943C79-CEC4-4E37-AAB8-C92CB673A2CB}" type="slidenum">
              <a:rPr lang="en-GB" smtClean="0"/>
              <a:pPr/>
              <a:t>‹#›</a:t>
            </a:fld>
            <a:endParaRPr lang="en-GB"/>
          </a:p>
        </p:txBody>
      </p:sp>
    </p:spTree>
    <p:extLst>
      <p:ext uri="{BB962C8B-B14F-4D97-AF65-F5344CB8AC3E}">
        <p14:creationId xmlns:p14="http://schemas.microsoft.com/office/powerpoint/2010/main" val="11090185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hasCustomPrompt="1"/>
          </p:nvPr>
        </p:nvSpPr>
        <p:spPr>
          <a:xfrm>
            <a:off x="6629400" y="1302514"/>
            <a:ext cx="2057400" cy="4823650"/>
          </a:xfrm>
        </p:spPr>
        <p:txBody>
          <a:bodyPr vert="eaVert"/>
          <a:lstStyle>
            <a:lvl1pPr>
              <a:defRPr baseline="0"/>
            </a:lvl1pPr>
          </a:lstStyle>
          <a:p>
            <a:r>
              <a:rPr lang="en-GB" noProof="0" dirty="0"/>
              <a:t>Click to change the title</a:t>
            </a:r>
          </a:p>
        </p:txBody>
      </p:sp>
      <p:sp>
        <p:nvSpPr>
          <p:cNvPr id="3" name="Espace réservé du texte vertical 2"/>
          <p:cNvSpPr>
            <a:spLocks noGrp="1"/>
          </p:cNvSpPr>
          <p:nvPr>
            <p:ph type="body" orient="vert" idx="1" hasCustomPrompt="1"/>
          </p:nvPr>
        </p:nvSpPr>
        <p:spPr>
          <a:xfrm>
            <a:off x="457200" y="1302514"/>
            <a:ext cx="6019800" cy="4823650"/>
          </a:xfrm>
        </p:spPr>
        <p:txBody>
          <a:bodyPr vert="eaVert"/>
          <a:lstStyle>
            <a:lvl1pPr>
              <a:defRPr baseline="0"/>
            </a:lvl1pPr>
            <a:lvl2pPr>
              <a:buClr>
                <a:schemeClr val="tx1"/>
              </a:buClr>
              <a:defRPr baseline="0"/>
            </a:lvl2pPr>
          </a:lstStyle>
          <a:p>
            <a:pPr lvl="1"/>
            <a:r>
              <a:rPr lang="en-GB" noProof="0" dirty="0"/>
              <a:t>Click to change the text</a:t>
            </a:r>
          </a:p>
          <a:p>
            <a:pPr lvl="2"/>
            <a:r>
              <a:rPr lang="en-GB" noProof="0" dirty="0"/>
              <a:t>Second level</a:t>
            </a:r>
          </a:p>
          <a:p>
            <a:pPr lvl="3"/>
            <a:r>
              <a:rPr lang="en-GB" noProof="0" dirty="0"/>
              <a:t>Third level</a:t>
            </a:r>
          </a:p>
          <a:p>
            <a:pPr lvl="4"/>
            <a:r>
              <a:rPr lang="en-GB" noProof="0" dirty="0"/>
              <a:t>Fourth level</a:t>
            </a:r>
          </a:p>
          <a:p>
            <a:pPr lvl="5"/>
            <a:r>
              <a:rPr lang="en-GB" noProof="0" dirty="0"/>
              <a:t>Fifth level</a:t>
            </a:r>
          </a:p>
        </p:txBody>
      </p:sp>
      <p:sp>
        <p:nvSpPr>
          <p:cNvPr id="4" name="Espace réservé de la date 3"/>
          <p:cNvSpPr>
            <a:spLocks noGrp="1"/>
          </p:cNvSpPr>
          <p:nvPr>
            <p:ph type="dt" sz="half" idx="10"/>
          </p:nvPr>
        </p:nvSpPr>
        <p:spPr/>
        <p:txBody>
          <a:bodyPr/>
          <a:lstStyle/>
          <a:p>
            <a:fld id="{D267FA1E-5F77-4BDF-A5D8-A88CE0324469}" type="datetime1">
              <a:rPr lang="en-GB" smtClean="0"/>
              <a:pPr/>
              <a:t>11/11/2022</a:t>
            </a:fld>
            <a:endParaRPr lang="en-GB"/>
          </a:p>
        </p:txBody>
      </p:sp>
      <p:sp>
        <p:nvSpPr>
          <p:cNvPr id="5" name="Espace réservé du pied de page 4"/>
          <p:cNvSpPr>
            <a:spLocks noGrp="1"/>
          </p:cNvSpPr>
          <p:nvPr>
            <p:ph type="ftr" sz="quarter" idx="11"/>
          </p:nvPr>
        </p:nvSpPr>
        <p:spPr/>
        <p:txBody>
          <a:bodyPr/>
          <a:lstStyle/>
          <a:p>
            <a:endParaRPr lang="en-GB"/>
          </a:p>
        </p:txBody>
      </p:sp>
      <p:sp>
        <p:nvSpPr>
          <p:cNvPr id="6" name="Espace réservé du numéro de diapositive 5"/>
          <p:cNvSpPr>
            <a:spLocks noGrp="1"/>
          </p:cNvSpPr>
          <p:nvPr>
            <p:ph type="sldNum" sz="quarter" idx="12"/>
          </p:nvPr>
        </p:nvSpPr>
        <p:spPr/>
        <p:txBody>
          <a:bodyPr/>
          <a:lstStyle/>
          <a:p>
            <a:fld id="{7F943C79-CEC4-4E37-AAB8-C92CB673A2CB}" type="slidenum">
              <a:rPr lang="en-GB" smtClean="0"/>
              <a:pPr/>
              <a:t>‹#›</a:t>
            </a:fld>
            <a:endParaRPr lang="en-GB"/>
          </a:p>
        </p:txBody>
      </p:sp>
    </p:spTree>
    <p:extLst>
      <p:ext uri="{BB962C8B-B14F-4D97-AF65-F5344CB8AC3E}">
        <p14:creationId xmlns:p14="http://schemas.microsoft.com/office/powerpoint/2010/main" val="2728159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94EAE5-989F-4DD6-A6DE-FA5FE800B6EA}" type="datetimeFigureOut">
              <a:rPr lang="en-GB" smtClean="0"/>
              <a:pPr/>
              <a:t>11/11/2022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8285A1D-178B-49DB-B291-327C3092A509}" type="slidenum">
              <a:rPr lang="en-GB" smtClean="0"/>
              <a:pPr/>
              <a:t>‹#›</a:t>
            </a:fld>
            <a:endParaRPr lang="en-GB"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C94EAE5-989F-4DD6-A6DE-FA5FE800B6EA}" type="datetimeFigureOut">
              <a:rPr lang="en-GB" smtClean="0"/>
              <a:pPr/>
              <a:t>11/11/2022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E8285A1D-178B-49DB-B291-327C3092A509}" type="slidenum">
              <a:rPr lang="en-GB" smtClean="0"/>
              <a:pPr/>
              <a:t>‹#›</a:t>
            </a:fld>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C94EAE5-989F-4DD6-A6DE-FA5FE800B6EA}" type="datetimeFigureOut">
              <a:rPr lang="en-GB" smtClean="0"/>
              <a:pPr/>
              <a:t>11/11/2022</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E8285A1D-178B-49DB-B291-327C3092A509}" type="slidenum">
              <a:rPr lang="en-GB" smtClean="0"/>
              <a:pPr/>
              <a:t>‹#›</a:t>
            </a:fld>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C94EAE5-989F-4DD6-A6DE-FA5FE800B6EA}" type="datetimeFigureOut">
              <a:rPr lang="en-GB" smtClean="0"/>
              <a:pPr/>
              <a:t>11/11/2022</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E8285A1D-178B-49DB-B291-327C3092A509}" type="slidenum">
              <a:rPr lang="en-GB" smtClean="0"/>
              <a:pPr/>
              <a:t>‹#›</a:t>
            </a:fld>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94EAE5-989F-4DD6-A6DE-FA5FE800B6EA}" type="datetimeFigureOut">
              <a:rPr lang="en-GB" smtClean="0"/>
              <a:pPr/>
              <a:t>11/11/2022</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E8285A1D-178B-49DB-B291-327C3092A509}" type="slidenum">
              <a:rPr lang="en-GB" smtClean="0"/>
              <a:pPr/>
              <a:t>‹#›</a:t>
            </a:fld>
            <a:endParaRPr lang="en-GB"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94EAE5-989F-4DD6-A6DE-FA5FE800B6EA}" type="datetimeFigureOut">
              <a:rPr lang="en-GB" smtClean="0"/>
              <a:pPr/>
              <a:t>11/11/2022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E8285A1D-178B-49DB-B291-327C3092A509}" type="slidenum">
              <a:rPr lang="en-GB" smtClean="0"/>
              <a:pPr/>
              <a:t>‹#›</a:t>
            </a:fld>
            <a:endParaRPr lang="en-GB"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94EAE5-989F-4DD6-A6DE-FA5FE800B6EA}" type="datetimeFigureOut">
              <a:rPr lang="en-GB" smtClean="0"/>
              <a:pPr/>
              <a:t>11/11/2022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E8285A1D-178B-49DB-B291-327C3092A509}" type="slidenum">
              <a:rPr lang="en-GB" smtClean="0"/>
              <a:pPr/>
              <a:t>‹#›</a:t>
            </a:fld>
            <a:endParaRPr lang="en-GB"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94EAE5-989F-4DD6-A6DE-FA5FE800B6EA}" type="datetimeFigureOut">
              <a:rPr lang="en-GB" smtClean="0"/>
              <a:pPr/>
              <a:t>11/11/2022</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285A1D-178B-49DB-B291-327C3092A509}" type="slidenum">
              <a:rPr lang="en-GB" smtClean="0"/>
              <a:pPr/>
              <a:t>‹#›</a:t>
            </a:fld>
            <a:endParaRPr lang="en-GB"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87379"/>
            <a:ext cx="6646331" cy="759459"/>
          </a:xfrm>
          <a:prstGeom prst="rect">
            <a:avLst/>
          </a:prstGeom>
        </p:spPr>
        <p:txBody>
          <a:bodyPr vert="horz" lIns="130046" tIns="65023" rIns="130046" bIns="65023" rtlCol="0" anchor="t">
            <a:normAutofit/>
          </a:bodyPr>
          <a:lstStyle/>
          <a:p>
            <a:r>
              <a:rPr lang="en-GB" noProof="0" dirty="0"/>
              <a:t>Click to change the title</a:t>
            </a:r>
          </a:p>
        </p:txBody>
      </p:sp>
      <p:sp>
        <p:nvSpPr>
          <p:cNvPr id="3" name="Espace réservé du texte 2"/>
          <p:cNvSpPr>
            <a:spLocks noGrp="1"/>
          </p:cNvSpPr>
          <p:nvPr>
            <p:ph type="body" idx="1"/>
          </p:nvPr>
        </p:nvSpPr>
        <p:spPr>
          <a:xfrm>
            <a:off x="457200" y="1600201"/>
            <a:ext cx="8229600" cy="4525963"/>
          </a:xfrm>
          <a:prstGeom prst="rect">
            <a:avLst/>
          </a:prstGeom>
        </p:spPr>
        <p:txBody>
          <a:bodyPr vert="horz" lIns="130046" tIns="65023" rIns="130046" bIns="65023" rtlCol="0">
            <a:normAutofit/>
          </a:bodyPr>
          <a:lstStyle/>
          <a:p>
            <a:pPr lvl="1"/>
            <a:r>
              <a:rPr lang="en-GB" noProof="0" dirty="0"/>
              <a:t>Click to change the text</a:t>
            </a:r>
          </a:p>
          <a:p>
            <a:pPr lvl="2"/>
            <a:r>
              <a:rPr lang="en-GB" noProof="0" dirty="0"/>
              <a:t>Second level</a:t>
            </a:r>
          </a:p>
          <a:p>
            <a:pPr lvl="3"/>
            <a:r>
              <a:rPr lang="en-GB" noProof="0" dirty="0"/>
              <a:t>Third level</a:t>
            </a:r>
          </a:p>
          <a:p>
            <a:pPr lvl="4"/>
            <a:r>
              <a:rPr lang="en-GB" noProof="0" dirty="0"/>
              <a:t>Fourth level</a:t>
            </a:r>
          </a:p>
          <a:p>
            <a:pPr lvl="5"/>
            <a:r>
              <a:rPr lang="en-GB" noProof="0" dirty="0"/>
              <a:t>Fifth level</a:t>
            </a:r>
          </a:p>
        </p:txBody>
      </p:sp>
      <p:sp>
        <p:nvSpPr>
          <p:cNvPr id="4" name="Espace réservé de la date 3"/>
          <p:cNvSpPr>
            <a:spLocks noGrp="1"/>
          </p:cNvSpPr>
          <p:nvPr>
            <p:ph type="dt" sz="half" idx="2"/>
          </p:nvPr>
        </p:nvSpPr>
        <p:spPr>
          <a:xfrm>
            <a:off x="457200" y="6356351"/>
            <a:ext cx="2133600" cy="365125"/>
          </a:xfrm>
          <a:prstGeom prst="rect">
            <a:avLst/>
          </a:prstGeom>
        </p:spPr>
        <p:txBody>
          <a:bodyPr vert="horz" lIns="130046" tIns="65023" rIns="130046" bIns="65023" rtlCol="0" anchor="ctr"/>
          <a:lstStyle>
            <a:lvl1pPr algn="l">
              <a:defRPr sz="1195" baseline="0">
                <a:solidFill>
                  <a:schemeClr val="tx2"/>
                </a:solidFill>
                <a:latin typeface="Calibri" pitchFamily="34" charset="0"/>
              </a:defRPr>
            </a:lvl1pPr>
          </a:lstStyle>
          <a:p>
            <a:fld id="{3BD96671-4B7E-47DF-8905-19B60E7205CC}" type="datetime1">
              <a:rPr lang="en-GB" noProof="0" smtClean="0"/>
              <a:pPr/>
              <a:t>11/11/2022</a:t>
            </a:fld>
            <a:endParaRPr lang="en-GB" noProof="0" dirty="0"/>
          </a:p>
        </p:txBody>
      </p:sp>
      <p:sp>
        <p:nvSpPr>
          <p:cNvPr id="5" name="Espace réservé du pied de page 4"/>
          <p:cNvSpPr>
            <a:spLocks noGrp="1"/>
          </p:cNvSpPr>
          <p:nvPr>
            <p:ph type="ftr" sz="quarter" idx="3"/>
          </p:nvPr>
        </p:nvSpPr>
        <p:spPr>
          <a:xfrm>
            <a:off x="3124201" y="6356351"/>
            <a:ext cx="2895600" cy="365125"/>
          </a:xfrm>
          <a:prstGeom prst="rect">
            <a:avLst/>
          </a:prstGeom>
        </p:spPr>
        <p:txBody>
          <a:bodyPr vert="horz" lIns="130046" tIns="65023" rIns="130046" bIns="65023" rtlCol="0" anchor="ctr"/>
          <a:lstStyle>
            <a:lvl1pPr algn="ctr">
              <a:defRPr sz="1195" baseline="0">
                <a:solidFill>
                  <a:schemeClr val="tx2"/>
                </a:solidFill>
                <a:latin typeface="Calibri" pitchFamily="34" charset="0"/>
              </a:defRPr>
            </a:lvl1pPr>
          </a:lstStyle>
          <a:p>
            <a:endParaRPr lang="en-GB" noProof="0" dirty="0"/>
          </a:p>
        </p:txBody>
      </p:sp>
      <p:sp>
        <p:nvSpPr>
          <p:cNvPr id="6" name="Espace réservé du numéro de diapositive 5"/>
          <p:cNvSpPr>
            <a:spLocks noGrp="1"/>
          </p:cNvSpPr>
          <p:nvPr>
            <p:ph type="sldNum" sz="quarter" idx="4"/>
          </p:nvPr>
        </p:nvSpPr>
        <p:spPr>
          <a:xfrm>
            <a:off x="6553200" y="6356351"/>
            <a:ext cx="2133600" cy="365125"/>
          </a:xfrm>
          <a:prstGeom prst="rect">
            <a:avLst/>
          </a:prstGeom>
        </p:spPr>
        <p:txBody>
          <a:bodyPr vert="horz" lIns="130046" tIns="65023" rIns="130046" bIns="65023" rtlCol="0" anchor="ctr"/>
          <a:lstStyle>
            <a:lvl1pPr algn="r">
              <a:defRPr sz="1195" baseline="0">
                <a:solidFill>
                  <a:schemeClr val="tx2"/>
                </a:solidFill>
                <a:latin typeface="Calibri" pitchFamily="34" charset="0"/>
              </a:defRPr>
            </a:lvl1pPr>
          </a:lstStyle>
          <a:p>
            <a:fld id="{7F943C79-CEC4-4E37-AAB8-C92CB673A2CB}" type="slidenum">
              <a:rPr lang="en-GB" noProof="0" smtClean="0"/>
              <a:pPr/>
              <a:t>‹#›</a:t>
            </a:fld>
            <a:endParaRPr lang="en-GB" noProof="0" dirty="0"/>
          </a:p>
        </p:txBody>
      </p:sp>
    </p:spTree>
    <p:extLst>
      <p:ext uri="{BB962C8B-B14F-4D97-AF65-F5344CB8AC3E}">
        <p14:creationId xmlns:p14="http://schemas.microsoft.com/office/powerpoint/2010/main" val="72094546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ftr="0" dt="0"/>
  <p:txStyles>
    <p:titleStyle>
      <a:lvl1pPr algn="l" defTabSz="914353" rtl="0" eaLnBrk="1" latinLnBrk="0" hangingPunct="1">
        <a:spcBef>
          <a:spcPct val="0"/>
        </a:spcBef>
        <a:buNone/>
        <a:defRPr sz="2812" kern="1200" baseline="0">
          <a:solidFill>
            <a:schemeClr val="tx1"/>
          </a:solidFill>
          <a:latin typeface="Calibri" pitchFamily="34" charset="0"/>
          <a:ea typeface="+mj-ea"/>
          <a:cs typeface="+mj-cs"/>
        </a:defRPr>
      </a:lvl1pPr>
    </p:titleStyle>
    <p:bodyStyle>
      <a:lvl1pPr marL="0" indent="-253116" algn="l" defTabSz="914353" rtl="0" eaLnBrk="1" latinLnBrk="0" hangingPunct="1">
        <a:spcBef>
          <a:spcPts val="0"/>
        </a:spcBef>
        <a:buClr>
          <a:schemeClr val="tx2"/>
        </a:buClr>
        <a:buFont typeface="Arial" panose="020B0604020202020204" pitchFamily="34" charset="0"/>
        <a:buChar char="•"/>
        <a:defRPr sz="2109" kern="1200" baseline="0">
          <a:solidFill>
            <a:srgbClr val="000000"/>
          </a:solidFill>
          <a:latin typeface="+mj-lt"/>
          <a:ea typeface="+mn-ea"/>
          <a:cs typeface="+mn-cs"/>
        </a:defRPr>
      </a:lvl1pPr>
      <a:lvl2pPr marL="607478" indent="-253116" algn="l" defTabSz="914353" rtl="0" eaLnBrk="1" latinLnBrk="0" hangingPunct="1">
        <a:spcBef>
          <a:spcPts val="0"/>
        </a:spcBef>
        <a:buFont typeface="Arial" panose="020B0604020202020204" pitchFamily="34" charset="0"/>
        <a:buChar char="•"/>
        <a:defRPr sz="2109" kern="1200" baseline="0">
          <a:solidFill>
            <a:schemeClr val="bg2"/>
          </a:solidFill>
          <a:latin typeface="+mn-lt"/>
          <a:ea typeface="+mn-ea"/>
          <a:cs typeface="+mn-cs"/>
        </a:defRPr>
      </a:lvl2pPr>
      <a:lvl3pPr marL="1142942" indent="-228588" algn="l" defTabSz="914353" rtl="0" eaLnBrk="1" latinLnBrk="0" hangingPunct="1">
        <a:spcBef>
          <a:spcPct val="20000"/>
        </a:spcBef>
        <a:buFont typeface="Arial" pitchFamily="34" charset="0"/>
        <a:buChar char="•"/>
        <a:defRPr sz="2109" kern="1200" baseline="0">
          <a:solidFill>
            <a:schemeClr val="bg2"/>
          </a:solidFill>
          <a:latin typeface="+mn-lt"/>
          <a:ea typeface="+mn-ea"/>
          <a:cs typeface="+mn-cs"/>
        </a:defRPr>
      </a:lvl3pPr>
      <a:lvl4pPr marL="1600118" indent="-228588" algn="l" defTabSz="914353" rtl="0" eaLnBrk="1" latinLnBrk="0" hangingPunct="1">
        <a:spcBef>
          <a:spcPct val="20000"/>
        </a:spcBef>
        <a:buFont typeface="Arial" pitchFamily="34" charset="0"/>
        <a:buChar char="•"/>
        <a:defRPr sz="2109" kern="1200" baseline="0">
          <a:solidFill>
            <a:schemeClr val="bg2"/>
          </a:solidFill>
          <a:latin typeface="+mn-lt"/>
          <a:ea typeface="+mn-ea"/>
          <a:cs typeface="+mn-cs"/>
        </a:defRPr>
      </a:lvl4pPr>
      <a:lvl5pPr marL="2057295" indent="-228588" algn="l" defTabSz="914353" rtl="0" eaLnBrk="1" latinLnBrk="0" hangingPunct="1">
        <a:spcBef>
          <a:spcPct val="20000"/>
        </a:spcBef>
        <a:buFont typeface="Arial" pitchFamily="34" charset="0"/>
        <a:buChar char="•"/>
        <a:defRPr sz="2109" kern="1200">
          <a:solidFill>
            <a:schemeClr val="bg2"/>
          </a:solidFill>
          <a:latin typeface="+mn-lt"/>
          <a:ea typeface="+mn-ea"/>
          <a:cs typeface="+mn-cs"/>
        </a:defRPr>
      </a:lvl5pPr>
      <a:lvl6pPr marL="2514471" indent="-228588" algn="l" defTabSz="914353" rtl="0" eaLnBrk="1" latinLnBrk="0" hangingPunct="1">
        <a:spcBef>
          <a:spcPct val="20000"/>
        </a:spcBef>
        <a:buFont typeface="Arial" pitchFamily="34" charset="0"/>
        <a:buChar char="•"/>
        <a:defRPr sz="2109" kern="1200">
          <a:solidFill>
            <a:schemeClr val="bg2"/>
          </a:solidFill>
          <a:latin typeface="+mn-lt"/>
          <a:ea typeface="+mn-ea"/>
          <a:cs typeface="+mn-cs"/>
        </a:defRPr>
      </a:lvl6pPr>
      <a:lvl7pPr marL="2971648" indent="-228588" algn="l" defTabSz="914353" rtl="0" eaLnBrk="1" latinLnBrk="0" hangingPunct="1">
        <a:spcBef>
          <a:spcPct val="20000"/>
        </a:spcBef>
        <a:buFont typeface="Arial" pitchFamily="34" charset="0"/>
        <a:buChar char="•"/>
        <a:defRPr sz="1969" kern="1200">
          <a:solidFill>
            <a:schemeClr val="tx1"/>
          </a:solidFill>
          <a:latin typeface="+mn-lt"/>
          <a:ea typeface="+mn-ea"/>
          <a:cs typeface="+mn-cs"/>
        </a:defRPr>
      </a:lvl7pPr>
      <a:lvl8pPr marL="3428825" indent="-228588" algn="l" defTabSz="914353" rtl="0" eaLnBrk="1" latinLnBrk="0" hangingPunct="1">
        <a:spcBef>
          <a:spcPct val="20000"/>
        </a:spcBef>
        <a:buFont typeface="Arial" pitchFamily="34" charset="0"/>
        <a:buChar char="•"/>
        <a:defRPr sz="1969" kern="1200">
          <a:solidFill>
            <a:schemeClr val="tx1"/>
          </a:solidFill>
          <a:latin typeface="+mn-lt"/>
          <a:ea typeface="+mn-ea"/>
          <a:cs typeface="+mn-cs"/>
        </a:defRPr>
      </a:lvl8pPr>
      <a:lvl9pPr marL="3886001" indent="-228588" algn="l" defTabSz="914353" rtl="0" eaLnBrk="1" latinLnBrk="0" hangingPunct="1">
        <a:spcBef>
          <a:spcPct val="20000"/>
        </a:spcBef>
        <a:buFont typeface="Arial" pitchFamily="34" charset="0"/>
        <a:buChar char="•"/>
        <a:defRPr sz="1969" kern="1200">
          <a:solidFill>
            <a:schemeClr val="tx1"/>
          </a:solidFill>
          <a:latin typeface="+mn-lt"/>
          <a:ea typeface="+mn-ea"/>
          <a:cs typeface="+mn-cs"/>
        </a:defRPr>
      </a:lvl9pPr>
    </p:bodyStyle>
    <p:otherStyle>
      <a:defPPr>
        <a:defRPr lang="fr-FR"/>
      </a:defPPr>
      <a:lvl1pPr marL="0" algn="l" defTabSz="914353" rtl="0" eaLnBrk="1" latinLnBrk="0" hangingPunct="1">
        <a:defRPr sz="1828" kern="1200">
          <a:solidFill>
            <a:schemeClr val="tx1"/>
          </a:solidFill>
          <a:latin typeface="+mn-lt"/>
          <a:ea typeface="+mn-ea"/>
          <a:cs typeface="+mn-cs"/>
        </a:defRPr>
      </a:lvl1pPr>
      <a:lvl2pPr marL="457177" algn="l" defTabSz="914353" rtl="0" eaLnBrk="1" latinLnBrk="0" hangingPunct="1">
        <a:defRPr sz="1828" kern="1200">
          <a:solidFill>
            <a:schemeClr val="tx1"/>
          </a:solidFill>
          <a:latin typeface="+mn-lt"/>
          <a:ea typeface="+mn-ea"/>
          <a:cs typeface="+mn-cs"/>
        </a:defRPr>
      </a:lvl2pPr>
      <a:lvl3pPr marL="914353" algn="l" defTabSz="914353" rtl="0" eaLnBrk="1" latinLnBrk="0" hangingPunct="1">
        <a:defRPr sz="1828" kern="1200">
          <a:solidFill>
            <a:schemeClr val="tx1"/>
          </a:solidFill>
          <a:latin typeface="+mn-lt"/>
          <a:ea typeface="+mn-ea"/>
          <a:cs typeface="+mn-cs"/>
        </a:defRPr>
      </a:lvl3pPr>
      <a:lvl4pPr marL="1371530" algn="l" defTabSz="914353" rtl="0" eaLnBrk="1" latinLnBrk="0" hangingPunct="1">
        <a:defRPr sz="1828" kern="1200">
          <a:solidFill>
            <a:schemeClr val="tx1"/>
          </a:solidFill>
          <a:latin typeface="+mn-lt"/>
          <a:ea typeface="+mn-ea"/>
          <a:cs typeface="+mn-cs"/>
        </a:defRPr>
      </a:lvl4pPr>
      <a:lvl5pPr marL="1828706" algn="l" defTabSz="914353" rtl="0" eaLnBrk="1" latinLnBrk="0" hangingPunct="1">
        <a:defRPr sz="1828" kern="1200">
          <a:solidFill>
            <a:schemeClr val="tx1"/>
          </a:solidFill>
          <a:latin typeface="+mn-lt"/>
          <a:ea typeface="+mn-ea"/>
          <a:cs typeface="+mn-cs"/>
        </a:defRPr>
      </a:lvl5pPr>
      <a:lvl6pPr marL="2285883" algn="l" defTabSz="914353" rtl="0" eaLnBrk="1" latinLnBrk="0" hangingPunct="1">
        <a:defRPr sz="1828" kern="1200">
          <a:solidFill>
            <a:schemeClr val="tx1"/>
          </a:solidFill>
          <a:latin typeface="+mn-lt"/>
          <a:ea typeface="+mn-ea"/>
          <a:cs typeface="+mn-cs"/>
        </a:defRPr>
      </a:lvl6pPr>
      <a:lvl7pPr marL="2743060" algn="l" defTabSz="914353" rtl="0" eaLnBrk="1" latinLnBrk="0" hangingPunct="1">
        <a:defRPr sz="1828" kern="1200">
          <a:solidFill>
            <a:schemeClr val="tx1"/>
          </a:solidFill>
          <a:latin typeface="+mn-lt"/>
          <a:ea typeface="+mn-ea"/>
          <a:cs typeface="+mn-cs"/>
        </a:defRPr>
      </a:lvl7pPr>
      <a:lvl8pPr marL="3200236" algn="l" defTabSz="914353" rtl="0" eaLnBrk="1" latinLnBrk="0" hangingPunct="1">
        <a:defRPr sz="1828" kern="1200">
          <a:solidFill>
            <a:schemeClr val="tx1"/>
          </a:solidFill>
          <a:latin typeface="+mn-lt"/>
          <a:ea typeface="+mn-ea"/>
          <a:cs typeface="+mn-cs"/>
        </a:defRPr>
      </a:lvl8pPr>
      <a:lvl9pPr marL="3657413" algn="l" defTabSz="914353" rtl="0" eaLnBrk="1" latinLnBrk="0" hangingPunct="1">
        <a:defRPr sz="182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tiff"/><Relationship Id="rId5" Type="http://schemas.openxmlformats.org/officeDocument/2006/relationships/image" Target="../media/image7.jpe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8.tiff"/><Relationship Id="rId5" Type="http://schemas.openxmlformats.org/officeDocument/2006/relationships/image" Target="../media/image7.jpe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tiff"/><Relationship Id="rId5" Type="http://schemas.openxmlformats.org/officeDocument/2006/relationships/image" Target="../media/image7.jpe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tiff"/><Relationship Id="rId5" Type="http://schemas.openxmlformats.org/officeDocument/2006/relationships/image" Target="../media/image7.jpe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www.cobaltinstitute.org/"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tiff"/><Relationship Id="rId5" Type="http://schemas.openxmlformats.org/officeDocument/2006/relationships/image" Target="../media/image7.jpe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8.tiff"/><Relationship Id="rId5" Type="http://schemas.openxmlformats.org/officeDocument/2006/relationships/image" Target="../media/image7.jpe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8.tiff"/><Relationship Id="rId5" Type="http://schemas.openxmlformats.org/officeDocument/2006/relationships/image" Target="../media/image7.jpe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hyperlink" Target="https://www.hse.gov.uk/research/rrhtm/rr1184.htm"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tiff"/><Relationship Id="rId5" Type="http://schemas.openxmlformats.org/officeDocument/2006/relationships/image" Target="../media/image7.jpe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tiff"/><Relationship Id="rId5" Type="http://schemas.openxmlformats.org/officeDocument/2006/relationships/image" Target="../media/image7.jpe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8.tiff"/><Relationship Id="rId5" Type="http://schemas.openxmlformats.org/officeDocument/2006/relationships/image" Target="../media/image7.jpe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8.tiff"/><Relationship Id="rId5" Type="http://schemas.openxmlformats.org/officeDocument/2006/relationships/image" Target="../media/image7.jpe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tiff"/><Relationship Id="rId5" Type="http://schemas.openxmlformats.org/officeDocument/2006/relationships/image" Target="../media/image7.jpe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s://ymgynghori.cyfoethnaturiol.cymru/sroc/strategic-review-of-charging/"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tiff"/><Relationship Id="rId5" Type="http://schemas.openxmlformats.org/officeDocument/2006/relationships/image" Target="../media/image7.jpe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5.png"/><Relationship Id="rId7"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8.tiff"/><Relationship Id="rId5" Type="http://schemas.openxmlformats.org/officeDocument/2006/relationships/image" Target="../media/image7.jpe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5.png"/><Relationship Id="rId7"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8.tiff"/><Relationship Id="rId5" Type="http://schemas.openxmlformats.org/officeDocument/2006/relationships/image" Target="../media/image7.jpe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8.tiff"/><Relationship Id="rId5" Type="http://schemas.openxmlformats.org/officeDocument/2006/relationships/image" Target="../media/image7.jpe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tiff"/><Relationship Id="rId5" Type="http://schemas.openxmlformats.org/officeDocument/2006/relationships/image" Target="../media/image7.jpe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tiff"/><Relationship Id="rId5" Type="http://schemas.openxmlformats.org/officeDocument/2006/relationships/image" Target="../media/image7.jpe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8.tiff"/><Relationship Id="rId5" Type="http://schemas.openxmlformats.org/officeDocument/2006/relationships/image" Target="../media/image7.jpe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8.tiff"/><Relationship Id="rId5" Type="http://schemas.openxmlformats.org/officeDocument/2006/relationships/image" Target="../media/image7.jpe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s://lnks.gd/l/eyJhbGciOiJIUzI1NiJ9.eyJidWxsZXRpbl9saW5rX2lkIjoxMDIsInVyaSI6ImJwMjpjbGljayIsImJ1bGxldGluX2lkIjoiMjAyMjEwMTcuNjUyNDEwODEiLCJ1cmwiOiJodHRwczovL3d3dy5oc2UuZ292LnVrL3JlYWNoL3Jpc2VwLW1lbWJlcnMuaHRtP3V0bV9zb3VyY2U9Z292ZGVsaXZlcnkmdXRtX21lZGl1bT1lbWFpbCZ1dG1fY2FtcGFpZ249Y2hlbWljYWxzLWd1aWRhbmNlJnV0bV90ZXJtPXJpc2VwJnV0bV9jb250ZW50PXJlYWNoLTE3LW9jdC0yMiJ9.62AdSwR5WwqePyh79ah5_aD5VdAlykbDKmgdL6G7Cnw/s/82552702/br/146068588000-l"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8.tiff"/><Relationship Id="rId5" Type="http://schemas.openxmlformats.org/officeDocument/2006/relationships/image" Target="../media/image7.jpe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hyperlink" Target="https://www.hse.gov.uk/reach/resources/agency-statement-transparency-independent-scientific-advice.pdf" TargetMode="External"/><Relationship Id="rId3" Type="http://schemas.openxmlformats.org/officeDocument/2006/relationships/image" Target="../media/image5.png"/><Relationship Id="rId7" Type="http://schemas.openxmlformats.org/officeDocument/2006/relationships/hyperlink" Target="https://www.hse.gov.uk/reach/reach-independent-scientific-expert-pool.htm"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8.tiff"/><Relationship Id="rId5" Type="http://schemas.openxmlformats.org/officeDocument/2006/relationships/image" Target="../media/image7.jpeg"/><Relationship Id="rId4" Type="http://schemas.openxmlformats.org/officeDocument/2006/relationships/image" Target="../media/image6.png"/><Relationship Id="rId9" Type="http://schemas.openxmlformats.org/officeDocument/2006/relationships/hyperlink" Target="mailto:RISEP@hse.gov.uk"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tiff"/><Relationship Id="rId5" Type="http://schemas.openxmlformats.org/officeDocument/2006/relationships/image" Target="../media/image7.jpe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107505" y="1"/>
            <a:ext cx="1589231" cy="620687"/>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1763688" y="116632"/>
            <a:ext cx="2717601" cy="619200"/>
          </a:xfrm>
          <a:prstGeom prst="rect">
            <a:avLst/>
          </a:prstGeom>
          <a:noFill/>
          <a:ln w="9525">
            <a:noFill/>
            <a:miter lim="800000"/>
            <a:headEnd/>
            <a:tailEnd/>
          </a:ln>
        </p:spPr>
      </p:pic>
      <p:pic>
        <p:nvPicPr>
          <p:cNvPr id="7" name="Picture 3" descr="SEA Logo.jpg"/>
          <p:cNvPicPr>
            <a:picLocks noChangeAspect="1"/>
          </p:cNvPicPr>
          <p:nvPr/>
        </p:nvPicPr>
        <p:blipFill>
          <a:blip r:embed="rId5" cstate="print"/>
          <a:srcRect/>
          <a:stretch>
            <a:fillRect/>
          </a:stretch>
        </p:blipFill>
        <p:spPr bwMode="auto">
          <a:xfrm>
            <a:off x="6516217" y="116632"/>
            <a:ext cx="1152128" cy="768410"/>
          </a:xfrm>
          <a:prstGeom prst="rect">
            <a:avLst/>
          </a:prstGeom>
          <a:noFill/>
          <a:ln w="9525">
            <a:noFill/>
            <a:miter lim="800000"/>
            <a:headEnd/>
            <a:tailEnd/>
          </a:ln>
        </p:spPr>
      </p:pic>
      <p:cxnSp>
        <p:nvCxnSpPr>
          <p:cNvPr id="9" name="Straight Connector 8"/>
          <p:cNvCxnSpPr/>
          <p:nvPr/>
        </p:nvCxnSpPr>
        <p:spPr>
          <a:xfrm>
            <a:off x="179512" y="692696"/>
            <a:ext cx="619268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4427984" y="6093296"/>
            <a:ext cx="4410182" cy="369332"/>
          </a:xfrm>
          <a:prstGeom prst="rect">
            <a:avLst/>
          </a:prstGeom>
        </p:spPr>
        <p:txBody>
          <a:bodyPr wrap="none">
            <a:spAutoFit/>
          </a:bodyPr>
          <a:lstStyle/>
          <a:p>
            <a:r>
              <a:rPr lang="en-GB" dirty="0">
                <a:solidFill>
                  <a:schemeClr val="bg1">
                    <a:lumMod val="65000"/>
                  </a:schemeClr>
                </a:solidFill>
                <a:latin typeface="Candara" pitchFamily="34" charset="0"/>
              </a:rPr>
              <a:t>The power of membership </a:t>
            </a:r>
            <a:r>
              <a:rPr lang="en-GB" dirty="0">
                <a:solidFill>
                  <a:srgbClr val="FF0000"/>
                </a:solidFill>
                <a:latin typeface="Candara" pitchFamily="34" charset="0"/>
              </a:rPr>
              <a:t>www.sea.org.uk</a:t>
            </a:r>
          </a:p>
        </p:txBody>
      </p:sp>
      <p:cxnSp>
        <p:nvCxnSpPr>
          <p:cNvPr id="13" name="Straight Connector 12"/>
          <p:cNvCxnSpPr/>
          <p:nvPr/>
        </p:nvCxnSpPr>
        <p:spPr>
          <a:xfrm>
            <a:off x="251520" y="6309320"/>
            <a:ext cx="4104456"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259632" y="1896022"/>
            <a:ext cx="6768752" cy="2585323"/>
          </a:xfrm>
          <a:prstGeom prst="rect">
            <a:avLst/>
          </a:prstGeom>
          <a:noFill/>
        </p:spPr>
        <p:txBody>
          <a:bodyPr wrap="square" rtlCol="0">
            <a:spAutoFit/>
          </a:bodyPr>
          <a:lstStyle/>
          <a:p>
            <a:pPr algn="ctr"/>
            <a:r>
              <a:rPr lang="en-GB" sz="5400" dirty="0"/>
              <a:t>SEA HS&amp;E Committee</a:t>
            </a:r>
          </a:p>
          <a:p>
            <a:pPr algn="ctr"/>
            <a:r>
              <a:rPr lang="en-GB" sz="5400" dirty="0"/>
              <a:t>Webinar Update </a:t>
            </a:r>
          </a:p>
          <a:p>
            <a:pPr algn="ctr"/>
            <a:r>
              <a:rPr lang="en-GB" sz="5400" dirty="0"/>
              <a:t>1</a:t>
            </a:r>
            <a:r>
              <a:rPr lang="en-GB" sz="5400" baseline="30000" dirty="0"/>
              <a:t>st</a:t>
            </a:r>
            <a:r>
              <a:rPr lang="en-GB" sz="5400" dirty="0"/>
              <a:t> November 2022</a:t>
            </a:r>
          </a:p>
        </p:txBody>
      </p:sp>
      <p:pic>
        <p:nvPicPr>
          <p:cNvPr id="2" name="Picture 1">
            <a:extLst>
              <a:ext uri="{FF2B5EF4-FFF2-40B4-BE49-F238E27FC236}">
                <a16:creationId xmlns:a16="http://schemas.microsoft.com/office/drawing/2014/main" id="{FC2F3D18-759E-B447-9E9D-E67C915D9771}"/>
              </a:ext>
            </a:extLst>
          </p:cNvPr>
          <p:cNvPicPr>
            <a:picLocks noChangeAspect="1"/>
          </p:cNvPicPr>
          <p:nvPr/>
        </p:nvPicPr>
        <p:blipFill>
          <a:blip r:embed="rId6"/>
          <a:stretch>
            <a:fillRect/>
          </a:stretch>
        </p:blipFill>
        <p:spPr>
          <a:xfrm>
            <a:off x="8059834" y="116632"/>
            <a:ext cx="778332" cy="78497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107505" y="1"/>
            <a:ext cx="1589231" cy="620687"/>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1763688" y="116632"/>
            <a:ext cx="2717601" cy="619200"/>
          </a:xfrm>
          <a:prstGeom prst="rect">
            <a:avLst/>
          </a:prstGeom>
          <a:noFill/>
          <a:ln w="9525">
            <a:noFill/>
            <a:miter lim="800000"/>
            <a:headEnd/>
            <a:tailEnd/>
          </a:ln>
        </p:spPr>
      </p:pic>
      <p:pic>
        <p:nvPicPr>
          <p:cNvPr id="7" name="Picture 3" descr="SEA Logo.jpg"/>
          <p:cNvPicPr>
            <a:picLocks noChangeAspect="1"/>
          </p:cNvPicPr>
          <p:nvPr/>
        </p:nvPicPr>
        <p:blipFill>
          <a:blip r:embed="rId5" cstate="print"/>
          <a:srcRect/>
          <a:stretch>
            <a:fillRect/>
          </a:stretch>
        </p:blipFill>
        <p:spPr bwMode="auto">
          <a:xfrm>
            <a:off x="6516217" y="116632"/>
            <a:ext cx="1152128" cy="768410"/>
          </a:xfrm>
          <a:prstGeom prst="rect">
            <a:avLst/>
          </a:prstGeom>
          <a:noFill/>
          <a:ln w="9525">
            <a:noFill/>
            <a:miter lim="800000"/>
            <a:headEnd/>
            <a:tailEnd/>
          </a:ln>
        </p:spPr>
      </p:pic>
      <p:cxnSp>
        <p:nvCxnSpPr>
          <p:cNvPr id="9" name="Straight Connector 8"/>
          <p:cNvCxnSpPr/>
          <p:nvPr/>
        </p:nvCxnSpPr>
        <p:spPr>
          <a:xfrm>
            <a:off x="179512" y="692696"/>
            <a:ext cx="619268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4427984" y="6093296"/>
            <a:ext cx="4410182" cy="369332"/>
          </a:xfrm>
          <a:prstGeom prst="rect">
            <a:avLst/>
          </a:prstGeom>
        </p:spPr>
        <p:txBody>
          <a:bodyPr wrap="none">
            <a:spAutoFit/>
          </a:bodyPr>
          <a:lstStyle/>
          <a:p>
            <a:r>
              <a:rPr lang="en-GB" dirty="0">
                <a:solidFill>
                  <a:schemeClr val="bg1">
                    <a:lumMod val="65000"/>
                  </a:schemeClr>
                </a:solidFill>
                <a:latin typeface="Candara" pitchFamily="34" charset="0"/>
              </a:rPr>
              <a:t>The power of membership </a:t>
            </a:r>
            <a:r>
              <a:rPr lang="en-GB" dirty="0">
                <a:solidFill>
                  <a:srgbClr val="FF0000"/>
                </a:solidFill>
                <a:latin typeface="Candara" pitchFamily="34" charset="0"/>
              </a:rPr>
              <a:t>www.sea.org.uk</a:t>
            </a:r>
          </a:p>
        </p:txBody>
      </p:sp>
      <p:cxnSp>
        <p:nvCxnSpPr>
          <p:cNvPr id="13" name="Straight Connector 12"/>
          <p:cNvCxnSpPr/>
          <p:nvPr/>
        </p:nvCxnSpPr>
        <p:spPr>
          <a:xfrm>
            <a:off x="251520" y="6309320"/>
            <a:ext cx="4104456"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5F43EFE2-7708-774E-9859-5BDAF3262417}"/>
              </a:ext>
            </a:extLst>
          </p:cNvPr>
          <p:cNvPicPr>
            <a:picLocks noChangeAspect="1"/>
          </p:cNvPicPr>
          <p:nvPr/>
        </p:nvPicPr>
        <p:blipFill>
          <a:blip r:embed="rId6"/>
          <a:stretch>
            <a:fillRect/>
          </a:stretch>
        </p:blipFill>
        <p:spPr>
          <a:xfrm>
            <a:off x="8059834" y="116632"/>
            <a:ext cx="778332" cy="784975"/>
          </a:xfrm>
          <a:prstGeom prst="rect">
            <a:avLst/>
          </a:prstGeom>
        </p:spPr>
      </p:pic>
      <p:sp>
        <p:nvSpPr>
          <p:cNvPr id="14" name="Title 1">
            <a:extLst>
              <a:ext uri="{FF2B5EF4-FFF2-40B4-BE49-F238E27FC236}">
                <a16:creationId xmlns:a16="http://schemas.microsoft.com/office/drawing/2014/main" id="{2A3B0CCB-F788-BA41-BDCA-30203B23AB80}"/>
              </a:ext>
            </a:extLst>
          </p:cNvPr>
          <p:cNvSpPr txBox="1">
            <a:spLocks/>
          </p:cNvSpPr>
          <p:nvPr/>
        </p:nvSpPr>
        <p:spPr>
          <a:xfrm>
            <a:off x="1" y="857250"/>
            <a:ext cx="8520113" cy="477520"/>
          </a:xfrm>
          <a:prstGeom prst="rect">
            <a:avLst/>
          </a:prstGeom>
        </p:spPr>
        <p:txBody>
          <a:bodyPr vert="horz" lIns="91440" tIns="45720" rIns="91440" bIns="45720" rtlCol="0" anchor="ctr">
            <a:normAutofit fontScale="6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dirty="0"/>
          </a:p>
          <a:p>
            <a:endParaRPr lang="en-US" dirty="0"/>
          </a:p>
        </p:txBody>
      </p:sp>
      <p:sp>
        <p:nvSpPr>
          <p:cNvPr id="2" name="Title 1">
            <a:extLst>
              <a:ext uri="{FF2B5EF4-FFF2-40B4-BE49-F238E27FC236}">
                <a16:creationId xmlns:a16="http://schemas.microsoft.com/office/drawing/2014/main" id="{CB75EE69-A651-53C3-9F6E-82AC3A2BFA92}"/>
              </a:ext>
            </a:extLst>
          </p:cNvPr>
          <p:cNvSpPr txBox="1">
            <a:spLocks/>
          </p:cNvSpPr>
          <p:nvPr/>
        </p:nvSpPr>
        <p:spPr>
          <a:xfrm>
            <a:off x="457200" y="1009609"/>
            <a:ext cx="5915000" cy="83002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a:t>EU REACH </a:t>
            </a:r>
          </a:p>
        </p:txBody>
      </p:sp>
      <p:sp>
        <p:nvSpPr>
          <p:cNvPr id="3" name="TextBox 2">
            <a:extLst>
              <a:ext uri="{FF2B5EF4-FFF2-40B4-BE49-F238E27FC236}">
                <a16:creationId xmlns:a16="http://schemas.microsoft.com/office/drawing/2014/main" id="{BAFD2721-7EC3-FAA3-AA5C-1B15053CFA14}"/>
              </a:ext>
            </a:extLst>
          </p:cNvPr>
          <p:cNvSpPr txBox="1"/>
          <p:nvPr/>
        </p:nvSpPr>
        <p:spPr>
          <a:xfrm>
            <a:off x="251520" y="2079369"/>
            <a:ext cx="8572090" cy="3416320"/>
          </a:xfrm>
          <a:prstGeom prst="rect">
            <a:avLst/>
          </a:prstGeom>
          <a:noFill/>
        </p:spPr>
        <p:txBody>
          <a:bodyPr wrap="none" rtlCol="0">
            <a:spAutoFit/>
          </a:bodyPr>
          <a:lstStyle/>
          <a:p>
            <a:r>
              <a:rPr lang="en-GB" sz="2400" dirty="0"/>
              <a:t>Gave presentation to ECHA Risk Assessment Committee regarding</a:t>
            </a:r>
          </a:p>
          <a:p>
            <a:r>
              <a:rPr lang="en-GB" sz="2400" dirty="0"/>
              <a:t>bio-monitoring</a:t>
            </a:r>
          </a:p>
          <a:p>
            <a:endParaRPr lang="en-GB" sz="2400" dirty="0"/>
          </a:p>
          <a:p>
            <a:r>
              <a:rPr lang="en-US" sz="2400" dirty="0"/>
              <a:t>Question mark over trivalent chromium being a suitable alternative</a:t>
            </a:r>
          </a:p>
          <a:p>
            <a:r>
              <a:rPr lang="en-US" sz="2400" dirty="0"/>
              <a:t>due to boric acid use</a:t>
            </a:r>
          </a:p>
          <a:p>
            <a:endParaRPr lang="en-US" sz="2400" dirty="0"/>
          </a:p>
          <a:p>
            <a:r>
              <a:rPr lang="en-US" sz="2400" dirty="0"/>
              <a:t>Workshop with ECHA &amp; </a:t>
            </a:r>
            <a:r>
              <a:rPr lang="en-US" sz="2400" dirty="0" err="1"/>
              <a:t>Eurometaux</a:t>
            </a:r>
            <a:r>
              <a:rPr lang="en-US" sz="2400" dirty="0"/>
              <a:t> regarding trivalent chromium </a:t>
            </a:r>
          </a:p>
          <a:p>
            <a:r>
              <a:rPr lang="en-US" sz="2400" dirty="0"/>
              <a:t>Over 300 participants – further developments expected next year</a:t>
            </a:r>
          </a:p>
          <a:p>
            <a:endParaRPr lang="en-US" sz="2400" dirty="0"/>
          </a:p>
        </p:txBody>
      </p:sp>
    </p:spTree>
    <p:extLst>
      <p:ext uri="{BB962C8B-B14F-4D97-AF65-F5344CB8AC3E}">
        <p14:creationId xmlns:p14="http://schemas.microsoft.com/office/powerpoint/2010/main" val="20092859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107505" y="1"/>
            <a:ext cx="1589231" cy="620687"/>
          </a:xfrm>
          <a:prstGeom prst="rect">
            <a:avLst/>
          </a:prstGeom>
          <a:noFill/>
          <a:ln w="9525">
            <a:noFill/>
            <a:miter lim="800000"/>
            <a:headEnd/>
            <a:tailEnd/>
          </a:ln>
        </p:spPr>
      </p:pic>
      <p:pic>
        <p:nvPicPr>
          <p:cNvPr id="5" name="Picture 3"/>
          <p:cNvPicPr>
            <a:picLocks noChangeAspect="1" noChangeArrowheads="1"/>
          </p:cNvPicPr>
          <p:nvPr/>
        </p:nvPicPr>
        <p:blipFill>
          <a:blip r:embed="rId4" cstate="print"/>
          <a:srcRect/>
          <a:stretch>
            <a:fillRect/>
          </a:stretch>
        </p:blipFill>
        <p:spPr bwMode="auto">
          <a:xfrm>
            <a:off x="1763688" y="116632"/>
            <a:ext cx="2717601" cy="619200"/>
          </a:xfrm>
          <a:prstGeom prst="rect">
            <a:avLst/>
          </a:prstGeom>
          <a:noFill/>
          <a:ln w="9525">
            <a:noFill/>
            <a:miter lim="800000"/>
            <a:headEnd/>
            <a:tailEnd/>
          </a:ln>
        </p:spPr>
      </p:pic>
      <p:pic>
        <p:nvPicPr>
          <p:cNvPr id="6" name="Picture 3" descr="SEA Logo.jpg"/>
          <p:cNvPicPr>
            <a:picLocks noChangeAspect="1"/>
          </p:cNvPicPr>
          <p:nvPr/>
        </p:nvPicPr>
        <p:blipFill>
          <a:blip r:embed="rId5" cstate="print"/>
          <a:srcRect/>
          <a:stretch>
            <a:fillRect/>
          </a:stretch>
        </p:blipFill>
        <p:spPr bwMode="auto">
          <a:xfrm>
            <a:off x="6516217" y="116632"/>
            <a:ext cx="1152128" cy="768410"/>
          </a:xfrm>
          <a:prstGeom prst="rect">
            <a:avLst/>
          </a:prstGeom>
          <a:noFill/>
          <a:ln w="9525">
            <a:noFill/>
            <a:miter lim="800000"/>
            <a:headEnd/>
            <a:tailEnd/>
          </a:ln>
        </p:spPr>
      </p:pic>
      <p:cxnSp>
        <p:nvCxnSpPr>
          <p:cNvPr id="7" name="Straight Connector 6"/>
          <p:cNvCxnSpPr/>
          <p:nvPr/>
        </p:nvCxnSpPr>
        <p:spPr>
          <a:xfrm>
            <a:off x="179512" y="692696"/>
            <a:ext cx="619268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51520" y="6309320"/>
            <a:ext cx="4104456"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4427984" y="6093296"/>
            <a:ext cx="4410182" cy="369332"/>
          </a:xfrm>
          <a:prstGeom prst="rect">
            <a:avLst/>
          </a:prstGeom>
        </p:spPr>
        <p:txBody>
          <a:bodyPr wrap="none">
            <a:spAutoFit/>
          </a:bodyPr>
          <a:lstStyle/>
          <a:p>
            <a:r>
              <a:rPr lang="en-GB" dirty="0">
                <a:solidFill>
                  <a:schemeClr val="bg1">
                    <a:lumMod val="65000"/>
                  </a:schemeClr>
                </a:solidFill>
                <a:latin typeface="Candara" pitchFamily="34" charset="0"/>
              </a:rPr>
              <a:t>The power of membership </a:t>
            </a:r>
            <a:r>
              <a:rPr lang="en-GB" dirty="0">
                <a:solidFill>
                  <a:srgbClr val="FF0000"/>
                </a:solidFill>
                <a:latin typeface="Candara" pitchFamily="34" charset="0"/>
              </a:rPr>
              <a:t>www.sea.org.uk</a:t>
            </a:r>
          </a:p>
        </p:txBody>
      </p:sp>
      <p:pic>
        <p:nvPicPr>
          <p:cNvPr id="13" name="Picture 12">
            <a:extLst>
              <a:ext uri="{FF2B5EF4-FFF2-40B4-BE49-F238E27FC236}">
                <a16:creationId xmlns:a16="http://schemas.microsoft.com/office/drawing/2014/main" id="{D40A1302-4E0C-084B-B923-670BF8895958}"/>
              </a:ext>
            </a:extLst>
          </p:cNvPr>
          <p:cNvPicPr>
            <a:picLocks noChangeAspect="1"/>
          </p:cNvPicPr>
          <p:nvPr/>
        </p:nvPicPr>
        <p:blipFill>
          <a:blip r:embed="rId6"/>
          <a:stretch>
            <a:fillRect/>
          </a:stretch>
        </p:blipFill>
        <p:spPr>
          <a:xfrm>
            <a:off x="8059834" y="116632"/>
            <a:ext cx="778332" cy="784975"/>
          </a:xfrm>
          <a:prstGeom prst="rect">
            <a:avLst/>
          </a:prstGeom>
        </p:spPr>
      </p:pic>
      <p:sp>
        <p:nvSpPr>
          <p:cNvPr id="14" name="Title 1">
            <a:extLst>
              <a:ext uri="{FF2B5EF4-FFF2-40B4-BE49-F238E27FC236}">
                <a16:creationId xmlns:a16="http://schemas.microsoft.com/office/drawing/2014/main" id="{F25726E5-BE9D-5F4F-BF5E-FD16AA96D80D}"/>
              </a:ext>
            </a:extLst>
          </p:cNvPr>
          <p:cNvSpPr txBox="1">
            <a:spLocks/>
          </p:cNvSpPr>
          <p:nvPr/>
        </p:nvSpPr>
        <p:spPr>
          <a:xfrm>
            <a:off x="611560" y="670812"/>
            <a:ext cx="6923112" cy="83002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a:t>Silver update</a:t>
            </a:r>
          </a:p>
        </p:txBody>
      </p:sp>
      <p:sp>
        <p:nvSpPr>
          <p:cNvPr id="15" name="Content Placeholder 2">
            <a:extLst>
              <a:ext uri="{FF2B5EF4-FFF2-40B4-BE49-F238E27FC236}">
                <a16:creationId xmlns:a16="http://schemas.microsoft.com/office/drawing/2014/main" id="{11180C1B-ACC8-B242-B0ED-D8C76216720E}"/>
              </a:ext>
            </a:extLst>
          </p:cNvPr>
          <p:cNvSpPr txBox="1">
            <a:spLocks/>
          </p:cNvSpPr>
          <p:nvPr/>
        </p:nvSpPr>
        <p:spPr>
          <a:xfrm>
            <a:off x="457200" y="1988842"/>
            <a:ext cx="8229600" cy="4137321"/>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endParaRPr lang="en-US" dirty="0">
              <a:solidFill>
                <a:schemeClr val="tx1"/>
              </a:solidFill>
            </a:endParaRPr>
          </a:p>
        </p:txBody>
      </p:sp>
      <p:sp>
        <p:nvSpPr>
          <p:cNvPr id="3" name="Rectangle 1">
            <a:extLst>
              <a:ext uri="{FF2B5EF4-FFF2-40B4-BE49-F238E27FC236}">
                <a16:creationId xmlns:a16="http://schemas.microsoft.com/office/drawing/2014/main" id="{95F66970-236C-927B-AF68-D6B8265CAC8A}"/>
              </a:ext>
            </a:extLst>
          </p:cNvPr>
          <p:cNvSpPr>
            <a:spLocks noChangeArrowheads="1"/>
          </p:cNvSpPr>
          <p:nvPr/>
        </p:nvSpPr>
        <p:spPr bwMode="auto">
          <a:xfrm>
            <a:off x="432632" y="1457813"/>
            <a:ext cx="9405543" cy="815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 </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2" name="Picture 11">
            <a:extLst>
              <a:ext uri="{FF2B5EF4-FFF2-40B4-BE49-F238E27FC236}">
                <a16:creationId xmlns:a16="http://schemas.microsoft.com/office/drawing/2014/main" id="{A2CF2948-6EB5-62AC-324F-5F4BB1A48D73}"/>
              </a:ext>
            </a:extLst>
          </p:cNvPr>
          <p:cNvPicPr>
            <a:picLocks noChangeAspect="1"/>
          </p:cNvPicPr>
          <p:nvPr/>
        </p:nvPicPr>
        <p:blipFill>
          <a:blip r:embed="rId7"/>
          <a:stretch>
            <a:fillRect/>
          </a:stretch>
        </p:blipFill>
        <p:spPr>
          <a:xfrm>
            <a:off x="415418" y="1439223"/>
            <a:ext cx="8117022" cy="4724434"/>
          </a:xfrm>
          <a:prstGeom prst="rect">
            <a:avLst/>
          </a:prstGeom>
        </p:spPr>
      </p:pic>
      <p:sp>
        <p:nvSpPr>
          <p:cNvPr id="16" name="TextBox 15">
            <a:extLst>
              <a:ext uri="{FF2B5EF4-FFF2-40B4-BE49-F238E27FC236}">
                <a16:creationId xmlns:a16="http://schemas.microsoft.com/office/drawing/2014/main" id="{FA19E504-0E4B-256F-8F1F-C517C9CCA61A}"/>
              </a:ext>
            </a:extLst>
          </p:cNvPr>
          <p:cNvSpPr txBox="1"/>
          <p:nvPr/>
        </p:nvSpPr>
        <p:spPr>
          <a:xfrm>
            <a:off x="4239260" y="609818"/>
            <a:ext cx="2448272" cy="923330"/>
          </a:xfrm>
          <a:prstGeom prst="rect">
            <a:avLst/>
          </a:prstGeom>
          <a:noFill/>
        </p:spPr>
        <p:txBody>
          <a:bodyPr wrap="square" rtlCol="0">
            <a:spAutoFit/>
          </a:bodyPr>
          <a:lstStyle/>
          <a:p>
            <a:r>
              <a:rPr lang="en-GB" dirty="0"/>
              <a:t>STOT-RE = Specific Target Organ Toxicity – Repeated Exposure</a:t>
            </a:r>
          </a:p>
        </p:txBody>
      </p:sp>
    </p:spTree>
    <p:extLst>
      <p:ext uri="{BB962C8B-B14F-4D97-AF65-F5344CB8AC3E}">
        <p14:creationId xmlns:p14="http://schemas.microsoft.com/office/powerpoint/2010/main" val="1578063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107505" y="1"/>
            <a:ext cx="1589231" cy="620687"/>
          </a:xfrm>
          <a:prstGeom prst="rect">
            <a:avLst/>
          </a:prstGeom>
          <a:noFill/>
          <a:ln w="9525">
            <a:noFill/>
            <a:miter lim="800000"/>
            <a:headEnd/>
            <a:tailEnd/>
          </a:ln>
        </p:spPr>
      </p:pic>
      <p:pic>
        <p:nvPicPr>
          <p:cNvPr id="5" name="Picture 3"/>
          <p:cNvPicPr>
            <a:picLocks noChangeAspect="1" noChangeArrowheads="1"/>
          </p:cNvPicPr>
          <p:nvPr/>
        </p:nvPicPr>
        <p:blipFill>
          <a:blip r:embed="rId4" cstate="print"/>
          <a:srcRect/>
          <a:stretch>
            <a:fillRect/>
          </a:stretch>
        </p:blipFill>
        <p:spPr bwMode="auto">
          <a:xfrm>
            <a:off x="1763688" y="116632"/>
            <a:ext cx="2717601" cy="619200"/>
          </a:xfrm>
          <a:prstGeom prst="rect">
            <a:avLst/>
          </a:prstGeom>
          <a:noFill/>
          <a:ln w="9525">
            <a:noFill/>
            <a:miter lim="800000"/>
            <a:headEnd/>
            <a:tailEnd/>
          </a:ln>
        </p:spPr>
      </p:pic>
      <p:pic>
        <p:nvPicPr>
          <p:cNvPr id="6" name="Picture 3" descr="SEA Logo.jpg"/>
          <p:cNvPicPr>
            <a:picLocks noChangeAspect="1"/>
          </p:cNvPicPr>
          <p:nvPr/>
        </p:nvPicPr>
        <p:blipFill>
          <a:blip r:embed="rId5" cstate="print"/>
          <a:srcRect/>
          <a:stretch>
            <a:fillRect/>
          </a:stretch>
        </p:blipFill>
        <p:spPr bwMode="auto">
          <a:xfrm>
            <a:off x="6516217" y="116632"/>
            <a:ext cx="1152128" cy="768410"/>
          </a:xfrm>
          <a:prstGeom prst="rect">
            <a:avLst/>
          </a:prstGeom>
          <a:noFill/>
          <a:ln w="9525">
            <a:noFill/>
            <a:miter lim="800000"/>
            <a:headEnd/>
            <a:tailEnd/>
          </a:ln>
        </p:spPr>
      </p:pic>
      <p:cxnSp>
        <p:nvCxnSpPr>
          <p:cNvPr id="7" name="Straight Connector 6"/>
          <p:cNvCxnSpPr/>
          <p:nvPr/>
        </p:nvCxnSpPr>
        <p:spPr>
          <a:xfrm>
            <a:off x="179512" y="692696"/>
            <a:ext cx="619268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51520" y="6309320"/>
            <a:ext cx="4104456"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4427984" y="6093296"/>
            <a:ext cx="4410182" cy="369332"/>
          </a:xfrm>
          <a:prstGeom prst="rect">
            <a:avLst/>
          </a:prstGeom>
        </p:spPr>
        <p:txBody>
          <a:bodyPr wrap="none">
            <a:spAutoFit/>
          </a:bodyPr>
          <a:lstStyle/>
          <a:p>
            <a:r>
              <a:rPr lang="en-GB" dirty="0">
                <a:solidFill>
                  <a:schemeClr val="bg1">
                    <a:lumMod val="65000"/>
                  </a:schemeClr>
                </a:solidFill>
                <a:latin typeface="Candara" pitchFamily="34" charset="0"/>
              </a:rPr>
              <a:t>The power of membership </a:t>
            </a:r>
            <a:r>
              <a:rPr lang="en-GB" dirty="0">
                <a:solidFill>
                  <a:srgbClr val="FF0000"/>
                </a:solidFill>
                <a:latin typeface="Candara" pitchFamily="34" charset="0"/>
              </a:rPr>
              <a:t>www.sea.org.uk</a:t>
            </a:r>
          </a:p>
        </p:txBody>
      </p:sp>
      <p:pic>
        <p:nvPicPr>
          <p:cNvPr id="13" name="Picture 12">
            <a:extLst>
              <a:ext uri="{FF2B5EF4-FFF2-40B4-BE49-F238E27FC236}">
                <a16:creationId xmlns:a16="http://schemas.microsoft.com/office/drawing/2014/main" id="{D40A1302-4E0C-084B-B923-670BF8895958}"/>
              </a:ext>
            </a:extLst>
          </p:cNvPr>
          <p:cNvPicPr>
            <a:picLocks noChangeAspect="1"/>
          </p:cNvPicPr>
          <p:nvPr/>
        </p:nvPicPr>
        <p:blipFill>
          <a:blip r:embed="rId6"/>
          <a:stretch>
            <a:fillRect/>
          </a:stretch>
        </p:blipFill>
        <p:spPr>
          <a:xfrm>
            <a:off x="8059834" y="116632"/>
            <a:ext cx="778332" cy="784975"/>
          </a:xfrm>
          <a:prstGeom prst="rect">
            <a:avLst/>
          </a:prstGeom>
        </p:spPr>
      </p:pic>
      <p:sp>
        <p:nvSpPr>
          <p:cNvPr id="15" name="Content Placeholder 2">
            <a:extLst>
              <a:ext uri="{FF2B5EF4-FFF2-40B4-BE49-F238E27FC236}">
                <a16:creationId xmlns:a16="http://schemas.microsoft.com/office/drawing/2014/main" id="{11180C1B-ACC8-B242-B0ED-D8C76216720E}"/>
              </a:ext>
            </a:extLst>
          </p:cNvPr>
          <p:cNvSpPr txBox="1">
            <a:spLocks/>
          </p:cNvSpPr>
          <p:nvPr/>
        </p:nvSpPr>
        <p:spPr>
          <a:xfrm>
            <a:off x="457200" y="1988842"/>
            <a:ext cx="8229600" cy="4137321"/>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endParaRPr lang="en-US" dirty="0">
              <a:solidFill>
                <a:schemeClr val="tx1"/>
              </a:solidFill>
            </a:endParaRPr>
          </a:p>
        </p:txBody>
      </p:sp>
      <p:sp>
        <p:nvSpPr>
          <p:cNvPr id="3" name="Rectangle 1">
            <a:extLst>
              <a:ext uri="{FF2B5EF4-FFF2-40B4-BE49-F238E27FC236}">
                <a16:creationId xmlns:a16="http://schemas.microsoft.com/office/drawing/2014/main" id="{95F66970-236C-927B-AF68-D6B8265CAC8A}"/>
              </a:ext>
            </a:extLst>
          </p:cNvPr>
          <p:cNvSpPr>
            <a:spLocks noChangeArrowheads="1"/>
          </p:cNvSpPr>
          <p:nvPr/>
        </p:nvSpPr>
        <p:spPr bwMode="auto">
          <a:xfrm>
            <a:off x="432632" y="1457813"/>
            <a:ext cx="9405543" cy="815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 </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 name="Picture 9">
            <a:extLst>
              <a:ext uri="{FF2B5EF4-FFF2-40B4-BE49-F238E27FC236}">
                <a16:creationId xmlns:a16="http://schemas.microsoft.com/office/drawing/2014/main" id="{9F1C65A9-A408-8384-E5E2-DCD4155D71D8}"/>
              </a:ext>
            </a:extLst>
          </p:cNvPr>
          <p:cNvPicPr>
            <a:picLocks noChangeAspect="1"/>
          </p:cNvPicPr>
          <p:nvPr/>
        </p:nvPicPr>
        <p:blipFill>
          <a:blip r:embed="rId7"/>
          <a:stretch>
            <a:fillRect/>
          </a:stretch>
        </p:blipFill>
        <p:spPr>
          <a:xfrm>
            <a:off x="251520" y="918989"/>
            <a:ext cx="7308304" cy="5216361"/>
          </a:xfrm>
          <a:prstGeom prst="rect">
            <a:avLst/>
          </a:prstGeom>
        </p:spPr>
      </p:pic>
    </p:spTree>
    <p:extLst>
      <p:ext uri="{BB962C8B-B14F-4D97-AF65-F5344CB8AC3E}">
        <p14:creationId xmlns:p14="http://schemas.microsoft.com/office/powerpoint/2010/main" val="26379163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107505" y="1"/>
            <a:ext cx="1589231" cy="620687"/>
          </a:xfrm>
          <a:prstGeom prst="rect">
            <a:avLst/>
          </a:prstGeom>
          <a:noFill/>
          <a:ln w="9525">
            <a:noFill/>
            <a:miter lim="800000"/>
            <a:headEnd/>
            <a:tailEnd/>
          </a:ln>
        </p:spPr>
      </p:pic>
      <p:pic>
        <p:nvPicPr>
          <p:cNvPr id="5" name="Picture 3"/>
          <p:cNvPicPr>
            <a:picLocks noChangeAspect="1" noChangeArrowheads="1"/>
          </p:cNvPicPr>
          <p:nvPr/>
        </p:nvPicPr>
        <p:blipFill>
          <a:blip r:embed="rId4" cstate="print"/>
          <a:srcRect/>
          <a:stretch>
            <a:fillRect/>
          </a:stretch>
        </p:blipFill>
        <p:spPr bwMode="auto">
          <a:xfrm>
            <a:off x="1763688" y="116632"/>
            <a:ext cx="2717601" cy="619200"/>
          </a:xfrm>
          <a:prstGeom prst="rect">
            <a:avLst/>
          </a:prstGeom>
          <a:noFill/>
          <a:ln w="9525">
            <a:noFill/>
            <a:miter lim="800000"/>
            <a:headEnd/>
            <a:tailEnd/>
          </a:ln>
        </p:spPr>
      </p:pic>
      <p:pic>
        <p:nvPicPr>
          <p:cNvPr id="6" name="Picture 3" descr="SEA Logo.jpg"/>
          <p:cNvPicPr>
            <a:picLocks noChangeAspect="1"/>
          </p:cNvPicPr>
          <p:nvPr/>
        </p:nvPicPr>
        <p:blipFill>
          <a:blip r:embed="rId5" cstate="print"/>
          <a:srcRect/>
          <a:stretch>
            <a:fillRect/>
          </a:stretch>
        </p:blipFill>
        <p:spPr bwMode="auto">
          <a:xfrm>
            <a:off x="6516217" y="116632"/>
            <a:ext cx="1152128" cy="768410"/>
          </a:xfrm>
          <a:prstGeom prst="rect">
            <a:avLst/>
          </a:prstGeom>
          <a:noFill/>
          <a:ln w="9525">
            <a:noFill/>
            <a:miter lim="800000"/>
            <a:headEnd/>
            <a:tailEnd/>
          </a:ln>
        </p:spPr>
      </p:pic>
      <p:cxnSp>
        <p:nvCxnSpPr>
          <p:cNvPr id="7" name="Straight Connector 6"/>
          <p:cNvCxnSpPr/>
          <p:nvPr/>
        </p:nvCxnSpPr>
        <p:spPr>
          <a:xfrm>
            <a:off x="179512" y="692696"/>
            <a:ext cx="619268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51520" y="6309320"/>
            <a:ext cx="4104456"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4427984" y="6093296"/>
            <a:ext cx="4410182" cy="369332"/>
          </a:xfrm>
          <a:prstGeom prst="rect">
            <a:avLst/>
          </a:prstGeom>
        </p:spPr>
        <p:txBody>
          <a:bodyPr wrap="none">
            <a:spAutoFit/>
          </a:bodyPr>
          <a:lstStyle/>
          <a:p>
            <a:r>
              <a:rPr lang="en-GB" dirty="0">
                <a:solidFill>
                  <a:schemeClr val="bg1">
                    <a:lumMod val="65000"/>
                  </a:schemeClr>
                </a:solidFill>
                <a:latin typeface="Candara" pitchFamily="34" charset="0"/>
              </a:rPr>
              <a:t>The power of membership </a:t>
            </a:r>
            <a:r>
              <a:rPr lang="en-GB" dirty="0">
                <a:solidFill>
                  <a:srgbClr val="FF0000"/>
                </a:solidFill>
                <a:latin typeface="Candara" pitchFamily="34" charset="0"/>
              </a:rPr>
              <a:t>www.sea.org.uk</a:t>
            </a:r>
          </a:p>
        </p:txBody>
      </p:sp>
      <p:pic>
        <p:nvPicPr>
          <p:cNvPr id="13" name="Picture 12">
            <a:extLst>
              <a:ext uri="{FF2B5EF4-FFF2-40B4-BE49-F238E27FC236}">
                <a16:creationId xmlns:a16="http://schemas.microsoft.com/office/drawing/2014/main" id="{D40A1302-4E0C-084B-B923-670BF8895958}"/>
              </a:ext>
            </a:extLst>
          </p:cNvPr>
          <p:cNvPicPr>
            <a:picLocks noChangeAspect="1"/>
          </p:cNvPicPr>
          <p:nvPr/>
        </p:nvPicPr>
        <p:blipFill>
          <a:blip r:embed="rId6"/>
          <a:stretch>
            <a:fillRect/>
          </a:stretch>
        </p:blipFill>
        <p:spPr>
          <a:xfrm>
            <a:off x="8059834" y="116632"/>
            <a:ext cx="778332" cy="784975"/>
          </a:xfrm>
          <a:prstGeom prst="rect">
            <a:avLst/>
          </a:prstGeom>
        </p:spPr>
      </p:pic>
      <p:sp>
        <p:nvSpPr>
          <p:cNvPr id="14" name="Title 1">
            <a:extLst>
              <a:ext uri="{FF2B5EF4-FFF2-40B4-BE49-F238E27FC236}">
                <a16:creationId xmlns:a16="http://schemas.microsoft.com/office/drawing/2014/main" id="{F25726E5-BE9D-5F4F-BF5E-FD16AA96D80D}"/>
              </a:ext>
            </a:extLst>
          </p:cNvPr>
          <p:cNvSpPr txBox="1">
            <a:spLocks/>
          </p:cNvSpPr>
          <p:nvPr/>
        </p:nvSpPr>
        <p:spPr>
          <a:xfrm>
            <a:off x="611560" y="670812"/>
            <a:ext cx="6923112" cy="83002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a:t>Cobalt update</a:t>
            </a:r>
          </a:p>
        </p:txBody>
      </p:sp>
      <p:sp>
        <p:nvSpPr>
          <p:cNvPr id="15" name="Content Placeholder 2">
            <a:extLst>
              <a:ext uri="{FF2B5EF4-FFF2-40B4-BE49-F238E27FC236}">
                <a16:creationId xmlns:a16="http://schemas.microsoft.com/office/drawing/2014/main" id="{11180C1B-ACC8-B242-B0ED-D8C76216720E}"/>
              </a:ext>
            </a:extLst>
          </p:cNvPr>
          <p:cNvSpPr txBox="1">
            <a:spLocks/>
          </p:cNvSpPr>
          <p:nvPr/>
        </p:nvSpPr>
        <p:spPr>
          <a:xfrm>
            <a:off x="432632" y="1597466"/>
            <a:ext cx="8229600" cy="2843097"/>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GB" sz="2000" dirty="0" err="1">
                <a:effectLst/>
                <a:latin typeface="Times New Roman" panose="02020603050405020304" pitchFamily="18" charset="0"/>
                <a:ea typeface="Calibri" panose="020F0502020204030204" pitchFamily="34" charset="0"/>
              </a:rPr>
              <a:t>eftec</a:t>
            </a:r>
            <a:r>
              <a:rPr lang="en-GB" sz="2000" dirty="0">
                <a:effectLst/>
                <a:latin typeface="Times New Roman" panose="02020603050405020304" pitchFamily="18" charset="0"/>
                <a:ea typeface="Calibri" panose="020F0502020204030204" pitchFamily="34" charset="0"/>
              </a:rPr>
              <a:t> is supporting the Cobalt Institute (CI) with their industry-wide outreach concerning the introduction of an EU-wide binding Occupational Exposure Limit Value (OELV) for cobalt and cobalt compounds by developing socioeconomic / impact assessment (IA) argumentation to be used during future discussions with the European Commission and Member State Competent Authorities. The analysis will be presented at a workshop in Brussels (end of 2022/beginning of 2023).</a:t>
            </a:r>
            <a:endParaRPr lang="en-GB" sz="2000" dirty="0">
              <a:effectLst/>
              <a:latin typeface="Calibri" panose="020F0502020204030204" pitchFamily="34" charset="0"/>
              <a:ea typeface="Calibri" panose="020F0502020204030204" pitchFamily="34" charset="0"/>
            </a:endParaRPr>
          </a:p>
        </p:txBody>
      </p:sp>
      <p:sp>
        <p:nvSpPr>
          <p:cNvPr id="3" name="Rectangle 1">
            <a:extLst>
              <a:ext uri="{FF2B5EF4-FFF2-40B4-BE49-F238E27FC236}">
                <a16:creationId xmlns:a16="http://schemas.microsoft.com/office/drawing/2014/main" id="{95F66970-236C-927B-AF68-D6B8265CAC8A}"/>
              </a:ext>
            </a:extLst>
          </p:cNvPr>
          <p:cNvSpPr>
            <a:spLocks noChangeArrowheads="1"/>
          </p:cNvSpPr>
          <p:nvPr/>
        </p:nvSpPr>
        <p:spPr bwMode="auto">
          <a:xfrm>
            <a:off x="432632" y="1457813"/>
            <a:ext cx="9405543" cy="815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 </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TextBox 9">
            <a:extLst>
              <a:ext uri="{FF2B5EF4-FFF2-40B4-BE49-F238E27FC236}">
                <a16:creationId xmlns:a16="http://schemas.microsoft.com/office/drawing/2014/main" id="{3AD9BD0A-16AF-B5EC-9EDD-E241561585FD}"/>
              </a:ext>
            </a:extLst>
          </p:cNvPr>
          <p:cNvSpPr txBox="1"/>
          <p:nvPr/>
        </p:nvSpPr>
        <p:spPr>
          <a:xfrm>
            <a:off x="611560" y="4555707"/>
            <a:ext cx="4920792" cy="1477328"/>
          </a:xfrm>
          <a:prstGeom prst="rect">
            <a:avLst/>
          </a:prstGeom>
          <a:noFill/>
        </p:spPr>
        <p:txBody>
          <a:bodyPr wrap="square">
            <a:spAutoFit/>
          </a:bodyPr>
          <a:lstStyle/>
          <a:p>
            <a:r>
              <a:rPr lang="fr-FR" sz="1800" dirty="0">
                <a:effectLst/>
                <a:latin typeface="Arial Rounded MT Bold" panose="020F0704030504030204" pitchFamily="34" charset="0"/>
                <a:ea typeface="Calibri" panose="020F0502020204030204" pitchFamily="34" charset="0"/>
              </a:rPr>
              <a:t>Vanessa </a:t>
            </a:r>
            <a:r>
              <a:rPr lang="fr-FR" sz="1800" dirty="0" err="1">
                <a:effectLst/>
                <a:latin typeface="Arial Rounded MT Bold" panose="020F0704030504030204" pitchFamily="34" charset="0"/>
                <a:ea typeface="Calibri" panose="020F0502020204030204" pitchFamily="34" charset="0"/>
              </a:rPr>
              <a:t>Viegas</a:t>
            </a:r>
            <a:r>
              <a:rPr lang="fr-FR" sz="1800" dirty="0">
                <a:effectLst/>
                <a:latin typeface="Arial Rounded MT Bold" panose="020F0704030504030204" pitchFamily="34" charset="0"/>
                <a:ea typeface="Calibri" panose="020F0502020204030204" pitchFamily="34" charset="0"/>
              </a:rPr>
              <a:t>, PhD, DABT, ERT</a:t>
            </a:r>
            <a:endParaRPr lang="en-GB" sz="1800" dirty="0">
              <a:effectLst/>
              <a:latin typeface="Calibri" panose="020F0502020204030204" pitchFamily="34" charset="0"/>
              <a:ea typeface="Calibri" panose="020F0502020204030204" pitchFamily="34" charset="0"/>
            </a:endParaRPr>
          </a:p>
          <a:p>
            <a:r>
              <a:rPr lang="fr-FR" sz="1800" i="1" dirty="0">
                <a:effectLst/>
                <a:latin typeface="Arial" panose="020B0604020202020204" pitchFamily="34" charset="0"/>
                <a:ea typeface="Calibri" panose="020F0502020204030204" pitchFamily="34" charset="0"/>
              </a:rPr>
              <a:t>Principal </a:t>
            </a:r>
            <a:r>
              <a:rPr lang="fr-FR" sz="1800" i="1" dirty="0" err="1">
                <a:effectLst/>
                <a:latin typeface="Arial" panose="020B0604020202020204" pitchFamily="34" charset="0"/>
                <a:ea typeface="Calibri" panose="020F0502020204030204" pitchFamily="34" charset="0"/>
              </a:rPr>
              <a:t>Toxicologist</a:t>
            </a:r>
            <a:r>
              <a:rPr lang="fr-FR" sz="1800" i="1" dirty="0">
                <a:effectLst/>
                <a:latin typeface="Arial" panose="020B0604020202020204" pitchFamily="34" charset="0"/>
                <a:ea typeface="Calibri" panose="020F0502020204030204" pitchFamily="34" charset="0"/>
              </a:rPr>
              <a:t> (Human </a:t>
            </a:r>
            <a:r>
              <a:rPr lang="fr-FR" sz="1800" i="1" dirty="0" err="1">
                <a:effectLst/>
                <a:latin typeface="Arial" panose="020B0604020202020204" pitchFamily="34" charset="0"/>
                <a:ea typeface="Calibri" panose="020F0502020204030204" pitchFamily="34" charset="0"/>
              </a:rPr>
              <a:t>Health</a:t>
            </a:r>
            <a:r>
              <a:rPr lang="fr-FR" sz="1800" i="1" dirty="0">
                <a:effectLst/>
                <a:latin typeface="Arial" panose="020B0604020202020204" pitchFamily="34" charset="0"/>
                <a:ea typeface="Calibri" panose="020F0502020204030204" pitchFamily="34" charset="0"/>
              </a:rPr>
              <a:t>)</a:t>
            </a:r>
            <a:endParaRPr lang="en-GB" sz="1800" dirty="0">
              <a:effectLst/>
              <a:latin typeface="Calibri" panose="020F0502020204030204" pitchFamily="34" charset="0"/>
              <a:ea typeface="Calibri" panose="020F0502020204030204" pitchFamily="34" charset="0"/>
            </a:endParaRPr>
          </a:p>
          <a:p>
            <a:r>
              <a:rPr lang="fr-FR" sz="1800" dirty="0">
                <a:effectLst/>
                <a:latin typeface="Arial" panose="020B0604020202020204" pitchFamily="34" charset="0"/>
                <a:ea typeface="Calibri" panose="020F0502020204030204" pitchFamily="34" charset="0"/>
              </a:rPr>
              <a:t>T.  </a:t>
            </a:r>
            <a:r>
              <a:rPr lang="fr-FR" dirty="0">
                <a:latin typeface="Arial" panose="020B0604020202020204" pitchFamily="34" charset="0"/>
                <a:ea typeface="Calibri" panose="020F0502020204030204" pitchFamily="34" charset="0"/>
              </a:rPr>
              <a:t>0</a:t>
            </a:r>
            <a:r>
              <a:rPr lang="fr-FR" sz="1800" dirty="0">
                <a:effectLst/>
                <a:latin typeface="Arial" panose="020B0604020202020204" pitchFamily="34" charset="0"/>
                <a:ea typeface="Calibri" panose="020F0502020204030204" pitchFamily="34" charset="0"/>
              </a:rPr>
              <a:t>1483 220 066</a:t>
            </a:r>
            <a:endParaRPr lang="en-GB" sz="1800" dirty="0">
              <a:effectLst/>
              <a:latin typeface="Calibri" panose="020F0502020204030204" pitchFamily="34" charset="0"/>
              <a:ea typeface="Calibri" panose="020F0502020204030204" pitchFamily="34" charset="0"/>
            </a:endParaRPr>
          </a:p>
          <a:p>
            <a:r>
              <a:rPr lang="en-US" sz="1800" dirty="0">
                <a:effectLst/>
                <a:latin typeface="Arial" panose="020B0604020202020204" pitchFamily="34" charset="0"/>
                <a:ea typeface="Calibri" panose="020F0502020204030204" pitchFamily="34" charset="0"/>
              </a:rPr>
              <a:t>18 Jeffries Passage Guildford </a:t>
            </a:r>
            <a:r>
              <a:rPr lang="en-US" sz="1800" dirty="0">
                <a:solidFill>
                  <a:srgbClr val="1D1D1B"/>
                </a:solidFill>
                <a:effectLst/>
                <a:latin typeface="Arial" panose="020B0604020202020204" pitchFamily="34" charset="0"/>
                <a:ea typeface="Calibri" panose="020F0502020204030204" pitchFamily="34" charset="0"/>
              </a:rPr>
              <a:t>• GU1 4AP • UK</a:t>
            </a:r>
            <a:endParaRPr lang="en-GB" sz="1800" dirty="0">
              <a:effectLst/>
              <a:latin typeface="Calibri" panose="020F0502020204030204" pitchFamily="34" charset="0"/>
              <a:ea typeface="Calibri" panose="020F0502020204030204" pitchFamily="34" charset="0"/>
            </a:endParaRPr>
          </a:p>
          <a:p>
            <a:r>
              <a:rPr lang="fr-FR" sz="1800" u="sng" dirty="0">
                <a:solidFill>
                  <a:srgbClr val="0563C1"/>
                </a:solidFill>
                <a:effectLst/>
                <a:latin typeface="Arial" panose="020B0604020202020204" pitchFamily="34" charset="0"/>
                <a:ea typeface="Calibri" panose="020F0502020204030204" pitchFamily="34" charset="0"/>
                <a:hlinkClick r:id="rId7"/>
              </a:rPr>
              <a:t>www.cobaltinstitute.org</a:t>
            </a:r>
            <a:endParaRPr lang="en-GB" sz="1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1787907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107505" y="1"/>
            <a:ext cx="1589231" cy="620687"/>
          </a:xfrm>
          <a:prstGeom prst="rect">
            <a:avLst/>
          </a:prstGeom>
          <a:noFill/>
          <a:ln w="9525">
            <a:noFill/>
            <a:miter lim="800000"/>
            <a:headEnd/>
            <a:tailEnd/>
          </a:ln>
        </p:spPr>
      </p:pic>
      <p:pic>
        <p:nvPicPr>
          <p:cNvPr id="5" name="Picture 3"/>
          <p:cNvPicPr>
            <a:picLocks noChangeAspect="1" noChangeArrowheads="1"/>
          </p:cNvPicPr>
          <p:nvPr/>
        </p:nvPicPr>
        <p:blipFill>
          <a:blip r:embed="rId4" cstate="print"/>
          <a:srcRect/>
          <a:stretch>
            <a:fillRect/>
          </a:stretch>
        </p:blipFill>
        <p:spPr bwMode="auto">
          <a:xfrm>
            <a:off x="1763688" y="116632"/>
            <a:ext cx="2717601" cy="619200"/>
          </a:xfrm>
          <a:prstGeom prst="rect">
            <a:avLst/>
          </a:prstGeom>
          <a:noFill/>
          <a:ln w="9525">
            <a:noFill/>
            <a:miter lim="800000"/>
            <a:headEnd/>
            <a:tailEnd/>
          </a:ln>
        </p:spPr>
      </p:pic>
      <p:pic>
        <p:nvPicPr>
          <p:cNvPr id="6" name="Picture 3" descr="SEA Logo.jpg"/>
          <p:cNvPicPr>
            <a:picLocks noChangeAspect="1"/>
          </p:cNvPicPr>
          <p:nvPr/>
        </p:nvPicPr>
        <p:blipFill>
          <a:blip r:embed="rId5" cstate="print"/>
          <a:srcRect/>
          <a:stretch>
            <a:fillRect/>
          </a:stretch>
        </p:blipFill>
        <p:spPr bwMode="auto">
          <a:xfrm>
            <a:off x="6516217" y="116632"/>
            <a:ext cx="1152128" cy="768410"/>
          </a:xfrm>
          <a:prstGeom prst="rect">
            <a:avLst/>
          </a:prstGeom>
          <a:noFill/>
          <a:ln w="9525">
            <a:noFill/>
            <a:miter lim="800000"/>
            <a:headEnd/>
            <a:tailEnd/>
          </a:ln>
        </p:spPr>
      </p:pic>
      <p:cxnSp>
        <p:nvCxnSpPr>
          <p:cNvPr id="7" name="Straight Connector 6"/>
          <p:cNvCxnSpPr/>
          <p:nvPr/>
        </p:nvCxnSpPr>
        <p:spPr>
          <a:xfrm>
            <a:off x="179512" y="692696"/>
            <a:ext cx="619268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51520" y="6309320"/>
            <a:ext cx="4104456"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4427984" y="6093296"/>
            <a:ext cx="4410182" cy="369332"/>
          </a:xfrm>
          <a:prstGeom prst="rect">
            <a:avLst/>
          </a:prstGeom>
        </p:spPr>
        <p:txBody>
          <a:bodyPr wrap="none">
            <a:spAutoFit/>
          </a:bodyPr>
          <a:lstStyle/>
          <a:p>
            <a:r>
              <a:rPr lang="en-GB" dirty="0">
                <a:solidFill>
                  <a:schemeClr val="bg1">
                    <a:lumMod val="65000"/>
                  </a:schemeClr>
                </a:solidFill>
                <a:latin typeface="Candara" pitchFamily="34" charset="0"/>
              </a:rPr>
              <a:t>The power of membership </a:t>
            </a:r>
            <a:r>
              <a:rPr lang="en-GB" dirty="0">
                <a:solidFill>
                  <a:srgbClr val="FF0000"/>
                </a:solidFill>
                <a:latin typeface="Candara" pitchFamily="34" charset="0"/>
              </a:rPr>
              <a:t>www.sea.org.uk</a:t>
            </a:r>
          </a:p>
        </p:txBody>
      </p:sp>
      <p:pic>
        <p:nvPicPr>
          <p:cNvPr id="13" name="Picture 12">
            <a:extLst>
              <a:ext uri="{FF2B5EF4-FFF2-40B4-BE49-F238E27FC236}">
                <a16:creationId xmlns:a16="http://schemas.microsoft.com/office/drawing/2014/main" id="{D40A1302-4E0C-084B-B923-670BF8895958}"/>
              </a:ext>
            </a:extLst>
          </p:cNvPr>
          <p:cNvPicPr>
            <a:picLocks noChangeAspect="1"/>
          </p:cNvPicPr>
          <p:nvPr/>
        </p:nvPicPr>
        <p:blipFill>
          <a:blip r:embed="rId6"/>
          <a:stretch>
            <a:fillRect/>
          </a:stretch>
        </p:blipFill>
        <p:spPr>
          <a:xfrm>
            <a:off x="8059834" y="116632"/>
            <a:ext cx="778332" cy="784975"/>
          </a:xfrm>
          <a:prstGeom prst="rect">
            <a:avLst/>
          </a:prstGeom>
        </p:spPr>
      </p:pic>
      <p:sp>
        <p:nvSpPr>
          <p:cNvPr id="14" name="Title 1">
            <a:extLst>
              <a:ext uri="{FF2B5EF4-FFF2-40B4-BE49-F238E27FC236}">
                <a16:creationId xmlns:a16="http://schemas.microsoft.com/office/drawing/2014/main" id="{F25726E5-BE9D-5F4F-BF5E-FD16AA96D80D}"/>
              </a:ext>
            </a:extLst>
          </p:cNvPr>
          <p:cNvSpPr txBox="1">
            <a:spLocks/>
          </p:cNvSpPr>
          <p:nvPr/>
        </p:nvSpPr>
        <p:spPr>
          <a:xfrm>
            <a:off x="611560" y="670812"/>
            <a:ext cx="6923112" cy="83002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a:t>Net Zero</a:t>
            </a:r>
          </a:p>
        </p:txBody>
      </p:sp>
      <p:sp>
        <p:nvSpPr>
          <p:cNvPr id="3" name="Rectangle 1">
            <a:extLst>
              <a:ext uri="{FF2B5EF4-FFF2-40B4-BE49-F238E27FC236}">
                <a16:creationId xmlns:a16="http://schemas.microsoft.com/office/drawing/2014/main" id="{95F66970-236C-927B-AF68-D6B8265CAC8A}"/>
              </a:ext>
            </a:extLst>
          </p:cNvPr>
          <p:cNvSpPr>
            <a:spLocks noChangeArrowheads="1"/>
          </p:cNvSpPr>
          <p:nvPr/>
        </p:nvSpPr>
        <p:spPr bwMode="auto">
          <a:xfrm>
            <a:off x="432632" y="1457813"/>
            <a:ext cx="9405543" cy="815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 </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1" name="Picture 10">
            <a:extLst>
              <a:ext uri="{FF2B5EF4-FFF2-40B4-BE49-F238E27FC236}">
                <a16:creationId xmlns:a16="http://schemas.microsoft.com/office/drawing/2014/main" id="{56D425EB-0DBB-8C43-C3D3-F0E653FB9268}"/>
              </a:ext>
            </a:extLst>
          </p:cNvPr>
          <p:cNvPicPr>
            <a:picLocks noChangeAspect="1"/>
          </p:cNvPicPr>
          <p:nvPr/>
        </p:nvPicPr>
        <p:blipFill>
          <a:blip r:embed="rId7"/>
          <a:stretch>
            <a:fillRect/>
          </a:stretch>
        </p:blipFill>
        <p:spPr>
          <a:xfrm>
            <a:off x="233718" y="1455787"/>
            <a:ext cx="8604448" cy="4642374"/>
          </a:xfrm>
          <a:prstGeom prst="rect">
            <a:avLst/>
          </a:prstGeom>
        </p:spPr>
      </p:pic>
    </p:spTree>
    <p:extLst>
      <p:ext uri="{BB962C8B-B14F-4D97-AF65-F5344CB8AC3E}">
        <p14:creationId xmlns:p14="http://schemas.microsoft.com/office/powerpoint/2010/main" val="8046934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107505" y="1"/>
            <a:ext cx="1589231" cy="620687"/>
          </a:xfrm>
          <a:prstGeom prst="rect">
            <a:avLst/>
          </a:prstGeom>
          <a:noFill/>
          <a:ln w="9525">
            <a:noFill/>
            <a:miter lim="800000"/>
            <a:headEnd/>
            <a:tailEnd/>
          </a:ln>
        </p:spPr>
      </p:pic>
      <p:pic>
        <p:nvPicPr>
          <p:cNvPr id="5" name="Picture 3"/>
          <p:cNvPicPr>
            <a:picLocks noChangeAspect="1" noChangeArrowheads="1"/>
          </p:cNvPicPr>
          <p:nvPr/>
        </p:nvPicPr>
        <p:blipFill>
          <a:blip r:embed="rId4" cstate="print"/>
          <a:srcRect/>
          <a:stretch>
            <a:fillRect/>
          </a:stretch>
        </p:blipFill>
        <p:spPr bwMode="auto">
          <a:xfrm>
            <a:off x="1763688" y="116632"/>
            <a:ext cx="2717601" cy="619200"/>
          </a:xfrm>
          <a:prstGeom prst="rect">
            <a:avLst/>
          </a:prstGeom>
          <a:noFill/>
          <a:ln w="9525">
            <a:noFill/>
            <a:miter lim="800000"/>
            <a:headEnd/>
            <a:tailEnd/>
          </a:ln>
        </p:spPr>
      </p:pic>
      <p:pic>
        <p:nvPicPr>
          <p:cNvPr id="6" name="Picture 3" descr="SEA Logo.jpg"/>
          <p:cNvPicPr>
            <a:picLocks noChangeAspect="1"/>
          </p:cNvPicPr>
          <p:nvPr/>
        </p:nvPicPr>
        <p:blipFill>
          <a:blip r:embed="rId5" cstate="print"/>
          <a:srcRect/>
          <a:stretch>
            <a:fillRect/>
          </a:stretch>
        </p:blipFill>
        <p:spPr bwMode="auto">
          <a:xfrm>
            <a:off x="6516217" y="116632"/>
            <a:ext cx="1152128" cy="768410"/>
          </a:xfrm>
          <a:prstGeom prst="rect">
            <a:avLst/>
          </a:prstGeom>
          <a:noFill/>
          <a:ln w="9525">
            <a:noFill/>
            <a:miter lim="800000"/>
            <a:headEnd/>
            <a:tailEnd/>
          </a:ln>
        </p:spPr>
      </p:pic>
      <p:cxnSp>
        <p:nvCxnSpPr>
          <p:cNvPr id="7" name="Straight Connector 6"/>
          <p:cNvCxnSpPr/>
          <p:nvPr/>
        </p:nvCxnSpPr>
        <p:spPr>
          <a:xfrm>
            <a:off x="179512" y="692696"/>
            <a:ext cx="619268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51520" y="6309320"/>
            <a:ext cx="4104456"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4427984" y="6093296"/>
            <a:ext cx="4410182" cy="369332"/>
          </a:xfrm>
          <a:prstGeom prst="rect">
            <a:avLst/>
          </a:prstGeom>
        </p:spPr>
        <p:txBody>
          <a:bodyPr wrap="none">
            <a:spAutoFit/>
          </a:bodyPr>
          <a:lstStyle/>
          <a:p>
            <a:r>
              <a:rPr lang="en-GB" dirty="0">
                <a:solidFill>
                  <a:schemeClr val="bg1">
                    <a:lumMod val="65000"/>
                  </a:schemeClr>
                </a:solidFill>
                <a:latin typeface="Candara" pitchFamily="34" charset="0"/>
              </a:rPr>
              <a:t>The power of membership </a:t>
            </a:r>
            <a:r>
              <a:rPr lang="en-GB" dirty="0">
                <a:solidFill>
                  <a:srgbClr val="FF0000"/>
                </a:solidFill>
                <a:latin typeface="Candara" pitchFamily="34" charset="0"/>
              </a:rPr>
              <a:t>www.sea.org.uk</a:t>
            </a:r>
          </a:p>
        </p:txBody>
      </p:sp>
      <p:pic>
        <p:nvPicPr>
          <p:cNvPr id="13" name="Picture 12">
            <a:extLst>
              <a:ext uri="{FF2B5EF4-FFF2-40B4-BE49-F238E27FC236}">
                <a16:creationId xmlns:a16="http://schemas.microsoft.com/office/drawing/2014/main" id="{D40A1302-4E0C-084B-B923-670BF8895958}"/>
              </a:ext>
            </a:extLst>
          </p:cNvPr>
          <p:cNvPicPr>
            <a:picLocks noChangeAspect="1"/>
          </p:cNvPicPr>
          <p:nvPr/>
        </p:nvPicPr>
        <p:blipFill>
          <a:blip r:embed="rId6"/>
          <a:stretch>
            <a:fillRect/>
          </a:stretch>
        </p:blipFill>
        <p:spPr>
          <a:xfrm>
            <a:off x="8059834" y="116632"/>
            <a:ext cx="778332" cy="784975"/>
          </a:xfrm>
          <a:prstGeom prst="rect">
            <a:avLst/>
          </a:prstGeom>
        </p:spPr>
      </p:pic>
      <p:sp>
        <p:nvSpPr>
          <p:cNvPr id="14" name="Title 1">
            <a:extLst>
              <a:ext uri="{FF2B5EF4-FFF2-40B4-BE49-F238E27FC236}">
                <a16:creationId xmlns:a16="http://schemas.microsoft.com/office/drawing/2014/main" id="{F25726E5-BE9D-5F4F-BF5E-FD16AA96D80D}"/>
              </a:ext>
            </a:extLst>
          </p:cNvPr>
          <p:cNvSpPr txBox="1">
            <a:spLocks/>
          </p:cNvSpPr>
          <p:nvPr/>
        </p:nvSpPr>
        <p:spPr>
          <a:xfrm>
            <a:off x="611560" y="670812"/>
            <a:ext cx="6923112" cy="83002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a:t>Net Zero</a:t>
            </a:r>
          </a:p>
        </p:txBody>
      </p:sp>
      <p:sp>
        <p:nvSpPr>
          <p:cNvPr id="3" name="Rectangle 1">
            <a:extLst>
              <a:ext uri="{FF2B5EF4-FFF2-40B4-BE49-F238E27FC236}">
                <a16:creationId xmlns:a16="http://schemas.microsoft.com/office/drawing/2014/main" id="{95F66970-236C-927B-AF68-D6B8265CAC8A}"/>
              </a:ext>
            </a:extLst>
          </p:cNvPr>
          <p:cNvSpPr>
            <a:spLocks noChangeArrowheads="1"/>
          </p:cNvSpPr>
          <p:nvPr/>
        </p:nvSpPr>
        <p:spPr bwMode="auto">
          <a:xfrm>
            <a:off x="432632" y="1457813"/>
            <a:ext cx="9405543" cy="815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 </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 name="Picture 9">
            <a:extLst>
              <a:ext uri="{FF2B5EF4-FFF2-40B4-BE49-F238E27FC236}">
                <a16:creationId xmlns:a16="http://schemas.microsoft.com/office/drawing/2014/main" id="{93F98CE5-4866-AF15-8C60-236C67CE42BF}"/>
              </a:ext>
            </a:extLst>
          </p:cNvPr>
          <p:cNvPicPr>
            <a:picLocks noChangeAspect="1"/>
          </p:cNvPicPr>
          <p:nvPr/>
        </p:nvPicPr>
        <p:blipFill>
          <a:blip r:embed="rId7"/>
          <a:stretch>
            <a:fillRect/>
          </a:stretch>
        </p:blipFill>
        <p:spPr>
          <a:xfrm>
            <a:off x="413792" y="1572842"/>
            <a:ext cx="8316416" cy="4644617"/>
          </a:xfrm>
          <a:prstGeom prst="rect">
            <a:avLst/>
          </a:prstGeom>
        </p:spPr>
      </p:pic>
    </p:spTree>
    <p:extLst>
      <p:ext uri="{BB962C8B-B14F-4D97-AF65-F5344CB8AC3E}">
        <p14:creationId xmlns:p14="http://schemas.microsoft.com/office/powerpoint/2010/main" val="22488968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107505" y="1"/>
            <a:ext cx="1589231" cy="620687"/>
          </a:xfrm>
          <a:prstGeom prst="rect">
            <a:avLst/>
          </a:prstGeom>
          <a:noFill/>
          <a:ln w="9525">
            <a:noFill/>
            <a:miter lim="800000"/>
            <a:headEnd/>
            <a:tailEnd/>
          </a:ln>
        </p:spPr>
      </p:pic>
      <p:pic>
        <p:nvPicPr>
          <p:cNvPr id="5" name="Picture 3"/>
          <p:cNvPicPr>
            <a:picLocks noChangeAspect="1" noChangeArrowheads="1"/>
          </p:cNvPicPr>
          <p:nvPr/>
        </p:nvPicPr>
        <p:blipFill>
          <a:blip r:embed="rId4" cstate="print"/>
          <a:srcRect/>
          <a:stretch>
            <a:fillRect/>
          </a:stretch>
        </p:blipFill>
        <p:spPr bwMode="auto">
          <a:xfrm>
            <a:off x="1763688" y="116632"/>
            <a:ext cx="2717601" cy="619200"/>
          </a:xfrm>
          <a:prstGeom prst="rect">
            <a:avLst/>
          </a:prstGeom>
          <a:noFill/>
          <a:ln w="9525">
            <a:noFill/>
            <a:miter lim="800000"/>
            <a:headEnd/>
            <a:tailEnd/>
          </a:ln>
        </p:spPr>
      </p:pic>
      <p:pic>
        <p:nvPicPr>
          <p:cNvPr id="6" name="Picture 3" descr="SEA Logo.jpg"/>
          <p:cNvPicPr>
            <a:picLocks noChangeAspect="1"/>
          </p:cNvPicPr>
          <p:nvPr/>
        </p:nvPicPr>
        <p:blipFill>
          <a:blip r:embed="rId5" cstate="print"/>
          <a:srcRect/>
          <a:stretch>
            <a:fillRect/>
          </a:stretch>
        </p:blipFill>
        <p:spPr bwMode="auto">
          <a:xfrm>
            <a:off x="6516217" y="116632"/>
            <a:ext cx="1152128" cy="768410"/>
          </a:xfrm>
          <a:prstGeom prst="rect">
            <a:avLst/>
          </a:prstGeom>
          <a:noFill/>
          <a:ln w="9525">
            <a:noFill/>
            <a:miter lim="800000"/>
            <a:headEnd/>
            <a:tailEnd/>
          </a:ln>
        </p:spPr>
      </p:pic>
      <p:cxnSp>
        <p:nvCxnSpPr>
          <p:cNvPr id="7" name="Straight Connector 6"/>
          <p:cNvCxnSpPr/>
          <p:nvPr/>
        </p:nvCxnSpPr>
        <p:spPr>
          <a:xfrm>
            <a:off x="179512" y="692696"/>
            <a:ext cx="619268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51520" y="6309320"/>
            <a:ext cx="4104456"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4427984" y="6093296"/>
            <a:ext cx="4410182" cy="369332"/>
          </a:xfrm>
          <a:prstGeom prst="rect">
            <a:avLst/>
          </a:prstGeom>
        </p:spPr>
        <p:txBody>
          <a:bodyPr wrap="none">
            <a:spAutoFit/>
          </a:bodyPr>
          <a:lstStyle/>
          <a:p>
            <a:r>
              <a:rPr lang="en-GB" dirty="0">
                <a:solidFill>
                  <a:schemeClr val="bg1">
                    <a:lumMod val="65000"/>
                  </a:schemeClr>
                </a:solidFill>
                <a:latin typeface="Candara" pitchFamily="34" charset="0"/>
              </a:rPr>
              <a:t>The power of membership </a:t>
            </a:r>
            <a:r>
              <a:rPr lang="en-GB" dirty="0">
                <a:solidFill>
                  <a:srgbClr val="FF0000"/>
                </a:solidFill>
                <a:latin typeface="Candara" pitchFamily="34" charset="0"/>
              </a:rPr>
              <a:t>www.sea.org.uk</a:t>
            </a:r>
          </a:p>
        </p:txBody>
      </p:sp>
      <p:pic>
        <p:nvPicPr>
          <p:cNvPr id="13" name="Picture 12">
            <a:extLst>
              <a:ext uri="{FF2B5EF4-FFF2-40B4-BE49-F238E27FC236}">
                <a16:creationId xmlns:a16="http://schemas.microsoft.com/office/drawing/2014/main" id="{D40A1302-4E0C-084B-B923-670BF8895958}"/>
              </a:ext>
            </a:extLst>
          </p:cNvPr>
          <p:cNvPicPr>
            <a:picLocks noChangeAspect="1"/>
          </p:cNvPicPr>
          <p:nvPr/>
        </p:nvPicPr>
        <p:blipFill>
          <a:blip r:embed="rId6"/>
          <a:stretch>
            <a:fillRect/>
          </a:stretch>
        </p:blipFill>
        <p:spPr>
          <a:xfrm>
            <a:off x="8059834" y="116632"/>
            <a:ext cx="778332" cy="784975"/>
          </a:xfrm>
          <a:prstGeom prst="rect">
            <a:avLst/>
          </a:prstGeom>
        </p:spPr>
      </p:pic>
      <p:sp>
        <p:nvSpPr>
          <p:cNvPr id="14" name="Title 1">
            <a:extLst>
              <a:ext uri="{FF2B5EF4-FFF2-40B4-BE49-F238E27FC236}">
                <a16:creationId xmlns:a16="http://schemas.microsoft.com/office/drawing/2014/main" id="{F25726E5-BE9D-5F4F-BF5E-FD16AA96D80D}"/>
              </a:ext>
            </a:extLst>
          </p:cNvPr>
          <p:cNvSpPr txBox="1">
            <a:spLocks/>
          </p:cNvSpPr>
          <p:nvPr/>
        </p:nvSpPr>
        <p:spPr>
          <a:xfrm>
            <a:off x="457200" y="1009609"/>
            <a:ext cx="6923112" cy="83002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a:t>Health &amp; Safety </a:t>
            </a:r>
          </a:p>
        </p:txBody>
      </p:sp>
      <p:sp>
        <p:nvSpPr>
          <p:cNvPr id="15" name="Content Placeholder 2">
            <a:extLst>
              <a:ext uri="{FF2B5EF4-FFF2-40B4-BE49-F238E27FC236}">
                <a16:creationId xmlns:a16="http://schemas.microsoft.com/office/drawing/2014/main" id="{11180C1B-ACC8-B242-B0ED-D8C76216720E}"/>
              </a:ext>
            </a:extLst>
          </p:cNvPr>
          <p:cNvSpPr txBox="1">
            <a:spLocks/>
          </p:cNvSpPr>
          <p:nvPr/>
        </p:nvSpPr>
        <p:spPr>
          <a:xfrm>
            <a:off x="457200" y="1988842"/>
            <a:ext cx="8229600" cy="4137321"/>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endParaRPr lang="en-US" sz="2400" dirty="0">
              <a:solidFill>
                <a:schemeClr val="tx1"/>
              </a:solidFill>
            </a:endParaRPr>
          </a:p>
        </p:txBody>
      </p:sp>
      <p:sp>
        <p:nvSpPr>
          <p:cNvPr id="10" name="TextBox 9">
            <a:extLst>
              <a:ext uri="{FF2B5EF4-FFF2-40B4-BE49-F238E27FC236}">
                <a16:creationId xmlns:a16="http://schemas.microsoft.com/office/drawing/2014/main" id="{E8A32B8B-2C3D-D688-42DC-54CAC2B94391}"/>
              </a:ext>
            </a:extLst>
          </p:cNvPr>
          <p:cNvSpPr txBox="1"/>
          <p:nvPr/>
        </p:nvSpPr>
        <p:spPr>
          <a:xfrm>
            <a:off x="3753037" y="3442170"/>
            <a:ext cx="5526360" cy="646331"/>
          </a:xfrm>
          <a:prstGeom prst="rect">
            <a:avLst/>
          </a:prstGeom>
          <a:noFill/>
        </p:spPr>
        <p:txBody>
          <a:bodyPr wrap="square">
            <a:spAutoFit/>
          </a:bodyPr>
          <a:lstStyle/>
          <a:p>
            <a:r>
              <a:rPr lang="en-GB" dirty="0">
                <a:hlinkClick r:id="rId7"/>
              </a:rPr>
              <a:t>https://www.hse.gov.uk/research/rrhtm/rr1184.htm</a:t>
            </a:r>
            <a:endParaRPr lang="en-GB" dirty="0"/>
          </a:p>
          <a:p>
            <a:endParaRPr lang="en-GB" dirty="0"/>
          </a:p>
        </p:txBody>
      </p:sp>
      <p:pic>
        <p:nvPicPr>
          <p:cNvPr id="12" name="Picture 11">
            <a:extLst>
              <a:ext uri="{FF2B5EF4-FFF2-40B4-BE49-F238E27FC236}">
                <a16:creationId xmlns:a16="http://schemas.microsoft.com/office/drawing/2014/main" id="{B39CC214-1E57-8480-45DC-3B2DA78F35D3}"/>
              </a:ext>
            </a:extLst>
          </p:cNvPr>
          <p:cNvPicPr>
            <a:picLocks noChangeAspect="1"/>
          </p:cNvPicPr>
          <p:nvPr/>
        </p:nvPicPr>
        <p:blipFill>
          <a:blip r:embed="rId8"/>
          <a:stretch>
            <a:fillRect/>
          </a:stretch>
        </p:blipFill>
        <p:spPr>
          <a:xfrm>
            <a:off x="539552" y="1848837"/>
            <a:ext cx="3076575" cy="4429125"/>
          </a:xfrm>
          <a:prstGeom prst="rect">
            <a:avLst/>
          </a:prstGeom>
        </p:spPr>
      </p:pic>
    </p:spTree>
    <p:extLst>
      <p:ext uri="{BB962C8B-B14F-4D97-AF65-F5344CB8AC3E}">
        <p14:creationId xmlns:p14="http://schemas.microsoft.com/office/powerpoint/2010/main" val="1189448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107505" y="1"/>
            <a:ext cx="1589231" cy="620687"/>
          </a:xfrm>
          <a:prstGeom prst="rect">
            <a:avLst/>
          </a:prstGeom>
          <a:noFill/>
          <a:ln w="9525">
            <a:noFill/>
            <a:miter lim="800000"/>
            <a:headEnd/>
            <a:tailEnd/>
          </a:ln>
        </p:spPr>
      </p:pic>
      <p:pic>
        <p:nvPicPr>
          <p:cNvPr id="5" name="Picture 3"/>
          <p:cNvPicPr>
            <a:picLocks noChangeAspect="1" noChangeArrowheads="1"/>
          </p:cNvPicPr>
          <p:nvPr/>
        </p:nvPicPr>
        <p:blipFill>
          <a:blip r:embed="rId4" cstate="print"/>
          <a:srcRect/>
          <a:stretch>
            <a:fillRect/>
          </a:stretch>
        </p:blipFill>
        <p:spPr bwMode="auto">
          <a:xfrm>
            <a:off x="1763688" y="116632"/>
            <a:ext cx="2717601" cy="619200"/>
          </a:xfrm>
          <a:prstGeom prst="rect">
            <a:avLst/>
          </a:prstGeom>
          <a:noFill/>
          <a:ln w="9525">
            <a:noFill/>
            <a:miter lim="800000"/>
            <a:headEnd/>
            <a:tailEnd/>
          </a:ln>
        </p:spPr>
      </p:pic>
      <p:pic>
        <p:nvPicPr>
          <p:cNvPr id="6" name="Picture 3" descr="SEA Logo.jpg"/>
          <p:cNvPicPr>
            <a:picLocks noChangeAspect="1"/>
          </p:cNvPicPr>
          <p:nvPr/>
        </p:nvPicPr>
        <p:blipFill>
          <a:blip r:embed="rId5" cstate="print"/>
          <a:srcRect/>
          <a:stretch>
            <a:fillRect/>
          </a:stretch>
        </p:blipFill>
        <p:spPr bwMode="auto">
          <a:xfrm>
            <a:off x="6516217" y="116632"/>
            <a:ext cx="1152128" cy="768410"/>
          </a:xfrm>
          <a:prstGeom prst="rect">
            <a:avLst/>
          </a:prstGeom>
          <a:noFill/>
          <a:ln w="9525">
            <a:noFill/>
            <a:miter lim="800000"/>
            <a:headEnd/>
            <a:tailEnd/>
          </a:ln>
        </p:spPr>
      </p:pic>
      <p:cxnSp>
        <p:nvCxnSpPr>
          <p:cNvPr id="7" name="Straight Connector 6"/>
          <p:cNvCxnSpPr/>
          <p:nvPr/>
        </p:nvCxnSpPr>
        <p:spPr>
          <a:xfrm>
            <a:off x="179512" y="692696"/>
            <a:ext cx="619268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51520" y="6309320"/>
            <a:ext cx="4104456"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4427984" y="6093296"/>
            <a:ext cx="4410182" cy="369332"/>
          </a:xfrm>
          <a:prstGeom prst="rect">
            <a:avLst/>
          </a:prstGeom>
        </p:spPr>
        <p:txBody>
          <a:bodyPr wrap="none">
            <a:spAutoFit/>
          </a:bodyPr>
          <a:lstStyle/>
          <a:p>
            <a:r>
              <a:rPr lang="en-GB" dirty="0">
                <a:solidFill>
                  <a:schemeClr val="bg1">
                    <a:lumMod val="65000"/>
                  </a:schemeClr>
                </a:solidFill>
                <a:latin typeface="Candara" pitchFamily="34" charset="0"/>
              </a:rPr>
              <a:t>The power of membership </a:t>
            </a:r>
            <a:r>
              <a:rPr lang="en-GB" dirty="0">
                <a:solidFill>
                  <a:srgbClr val="FF0000"/>
                </a:solidFill>
                <a:latin typeface="Candara" pitchFamily="34" charset="0"/>
              </a:rPr>
              <a:t>www.sea.org.uk</a:t>
            </a:r>
          </a:p>
        </p:txBody>
      </p:sp>
      <p:pic>
        <p:nvPicPr>
          <p:cNvPr id="13" name="Picture 12">
            <a:extLst>
              <a:ext uri="{FF2B5EF4-FFF2-40B4-BE49-F238E27FC236}">
                <a16:creationId xmlns:a16="http://schemas.microsoft.com/office/drawing/2014/main" id="{D40A1302-4E0C-084B-B923-670BF8895958}"/>
              </a:ext>
            </a:extLst>
          </p:cNvPr>
          <p:cNvPicPr>
            <a:picLocks noChangeAspect="1"/>
          </p:cNvPicPr>
          <p:nvPr/>
        </p:nvPicPr>
        <p:blipFill>
          <a:blip r:embed="rId6"/>
          <a:stretch>
            <a:fillRect/>
          </a:stretch>
        </p:blipFill>
        <p:spPr>
          <a:xfrm>
            <a:off x="8059834" y="116632"/>
            <a:ext cx="778332" cy="784975"/>
          </a:xfrm>
          <a:prstGeom prst="rect">
            <a:avLst/>
          </a:prstGeom>
        </p:spPr>
      </p:pic>
      <p:sp>
        <p:nvSpPr>
          <p:cNvPr id="14" name="Title 1">
            <a:extLst>
              <a:ext uri="{FF2B5EF4-FFF2-40B4-BE49-F238E27FC236}">
                <a16:creationId xmlns:a16="http://schemas.microsoft.com/office/drawing/2014/main" id="{F25726E5-BE9D-5F4F-BF5E-FD16AA96D80D}"/>
              </a:ext>
            </a:extLst>
          </p:cNvPr>
          <p:cNvSpPr txBox="1">
            <a:spLocks/>
          </p:cNvSpPr>
          <p:nvPr/>
        </p:nvSpPr>
        <p:spPr>
          <a:xfrm>
            <a:off x="457200" y="1009609"/>
            <a:ext cx="6923112" cy="83002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a:t>Health &amp; Safety </a:t>
            </a:r>
          </a:p>
        </p:txBody>
      </p:sp>
      <p:sp>
        <p:nvSpPr>
          <p:cNvPr id="15" name="Content Placeholder 2">
            <a:extLst>
              <a:ext uri="{FF2B5EF4-FFF2-40B4-BE49-F238E27FC236}">
                <a16:creationId xmlns:a16="http://schemas.microsoft.com/office/drawing/2014/main" id="{11180C1B-ACC8-B242-B0ED-D8C76216720E}"/>
              </a:ext>
            </a:extLst>
          </p:cNvPr>
          <p:cNvSpPr txBox="1">
            <a:spLocks/>
          </p:cNvSpPr>
          <p:nvPr/>
        </p:nvSpPr>
        <p:spPr>
          <a:xfrm>
            <a:off x="457200" y="1988842"/>
            <a:ext cx="8229600" cy="4137321"/>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endParaRPr lang="en-US" sz="2400" dirty="0">
              <a:solidFill>
                <a:schemeClr val="tx1"/>
              </a:solidFill>
            </a:endParaRPr>
          </a:p>
        </p:txBody>
      </p:sp>
      <p:pic>
        <p:nvPicPr>
          <p:cNvPr id="3" name="Picture 2">
            <a:extLst>
              <a:ext uri="{FF2B5EF4-FFF2-40B4-BE49-F238E27FC236}">
                <a16:creationId xmlns:a16="http://schemas.microsoft.com/office/drawing/2014/main" id="{D26DB288-E1C0-E07A-9EA0-AC76C0DB79E2}"/>
              </a:ext>
            </a:extLst>
          </p:cNvPr>
          <p:cNvPicPr>
            <a:picLocks noChangeAspect="1"/>
          </p:cNvPicPr>
          <p:nvPr/>
        </p:nvPicPr>
        <p:blipFill>
          <a:blip r:embed="rId7"/>
          <a:stretch>
            <a:fillRect/>
          </a:stretch>
        </p:blipFill>
        <p:spPr>
          <a:xfrm>
            <a:off x="277790" y="1839631"/>
            <a:ext cx="4104457" cy="4500883"/>
          </a:xfrm>
          <a:prstGeom prst="rect">
            <a:avLst/>
          </a:prstGeom>
        </p:spPr>
      </p:pic>
    </p:spTree>
    <p:extLst>
      <p:ext uri="{BB962C8B-B14F-4D97-AF65-F5344CB8AC3E}">
        <p14:creationId xmlns:p14="http://schemas.microsoft.com/office/powerpoint/2010/main" val="34233911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107505" y="1"/>
            <a:ext cx="1589231" cy="620687"/>
          </a:xfrm>
          <a:prstGeom prst="rect">
            <a:avLst/>
          </a:prstGeom>
          <a:noFill/>
          <a:ln w="9525">
            <a:noFill/>
            <a:miter lim="800000"/>
            <a:headEnd/>
            <a:tailEnd/>
          </a:ln>
        </p:spPr>
      </p:pic>
      <p:pic>
        <p:nvPicPr>
          <p:cNvPr id="5" name="Picture 3"/>
          <p:cNvPicPr>
            <a:picLocks noChangeAspect="1" noChangeArrowheads="1"/>
          </p:cNvPicPr>
          <p:nvPr/>
        </p:nvPicPr>
        <p:blipFill>
          <a:blip r:embed="rId4" cstate="print"/>
          <a:srcRect/>
          <a:stretch>
            <a:fillRect/>
          </a:stretch>
        </p:blipFill>
        <p:spPr bwMode="auto">
          <a:xfrm>
            <a:off x="1763688" y="116632"/>
            <a:ext cx="2717601" cy="619200"/>
          </a:xfrm>
          <a:prstGeom prst="rect">
            <a:avLst/>
          </a:prstGeom>
          <a:noFill/>
          <a:ln w="9525">
            <a:noFill/>
            <a:miter lim="800000"/>
            <a:headEnd/>
            <a:tailEnd/>
          </a:ln>
        </p:spPr>
      </p:pic>
      <p:pic>
        <p:nvPicPr>
          <p:cNvPr id="6" name="Picture 3" descr="SEA Logo.jpg"/>
          <p:cNvPicPr>
            <a:picLocks noChangeAspect="1"/>
          </p:cNvPicPr>
          <p:nvPr/>
        </p:nvPicPr>
        <p:blipFill>
          <a:blip r:embed="rId5" cstate="print"/>
          <a:srcRect/>
          <a:stretch>
            <a:fillRect/>
          </a:stretch>
        </p:blipFill>
        <p:spPr bwMode="auto">
          <a:xfrm>
            <a:off x="6516217" y="116632"/>
            <a:ext cx="1152128" cy="768410"/>
          </a:xfrm>
          <a:prstGeom prst="rect">
            <a:avLst/>
          </a:prstGeom>
          <a:noFill/>
          <a:ln w="9525">
            <a:noFill/>
            <a:miter lim="800000"/>
            <a:headEnd/>
            <a:tailEnd/>
          </a:ln>
        </p:spPr>
      </p:pic>
      <p:cxnSp>
        <p:nvCxnSpPr>
          <p:cNvPr id="7" name="Straight Connector 6"/>
          <p:cNvCxnSpPr/>
          <p:nvPr/>
        </p:nvCxnSpPr>
        <p:spPr>
          <a:xfrm>
            <a:off x="179512" y="692696"/>
            <a:ext cx="619268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51520" y="6309320"/>
            <a:ext cx="4104456"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4427984" y="6093296"/>
            <a:ext cx="4410182" cy="369332"/>
          </a:xfrm>
          <a:prstGeom prst="rect">
            <a:avLst/>
          </a:prstGeom>
        </p:spPr>
        <p:txBody>
          <a:bodyPr wrap="none">
            <a:spAutoFit/>
          </a:bodyPr>
          <a:lstStyle/>
          <a:p>
            <a:r>
              <a:rPr lang="en-GB" dirty="0">
                <a:solidFill>
                  <a:schemeClr val="bg1">
                    <a:lumMod val="65000"/>
                  </a:schemeClr>
                </a:solidFill>
                <a:latin typeface="Candara" pitchFamily="34" charset="0"/>
              </a:rPr>
              <a:t>The power of membership </a:t>
            </a:r>
            <a:r>
              <a:rPr lang="en-GB" dirty="0">
                <a:solidFill>
                  <a:srgbClr val="FF0000"/>
                </a:solidFill>
                <a:latin typeface="Candara" pitchFamily="34" charset="0"/>
              </a:rPr>
              <a:t>www.sea.org.uk</a:t>
            </a:r>
          </a:p>
        </p:txBody>
      </p:sp>
      <p:pic>
        <p:nvPicPr>
          <p:cNvPr id="13" name="Picture 12">
            <a:extLst>
              <a:ext uri="{FF2B5EF4-FFF2-40B4-BE49-F238E27FC236}">
                <a16:creationId xmlns:a16="http://schemas.microsoft.com/office/drawing/2014/main" id="{D40A1302-4E0C-084B-B923-670BF8895958}"/>
              </a:ext>
            </a:extLst>
          </p:cNvPr>
          <p:cNvPicPr>
            <a:picLocks noChangeAspect="1"/>
          </p:cNvPicPr>
          <p:nvPr/>
        </p:nvPicPr>
        <p:blipFill>
          <a:blip r:embed="rId6"/>
          <a:stretch>
            <a:fillRect/>
          </a:stretch>
        </p:blipFill>
        <p:spPr>
          <a:xfrm>
            <a:off x="8059834" y="116632"/>
            <a:ext cx="778332" cy="784975"/>
          </a:xfrm>
          <a:prstGeom prst="rect">
            <a:avLst/>
          </a:prstGeom>
        </p:spPr>
      </p:pic>
      <p:sp>
        <p:nvSpPr>
          <p:cNvPr id="14" name="Title 1">
            <a:extLst>
              <a:ext uri="{FF2B5EF4-FFF2-40B4-BE49-F238E27FC236}">
                <a16:creationId xmlns:a16="http://schemas.microsoft.com/office/drawing/2014/main" id="{F25726E5-BE9D-5F4F-BF5E-FD16AA96D80D}"/>
              </a:ext>
            </a:extLst>
          </p:cNvPr>
          <p:cNvSpPr txBox="1">
            <a:spLocks/>
          </p:cNvSpPr>
          <p:nvPr/>
        </p:nvSpPr>
        <p:spPr>
          <a:xfrm>
            <a:off x="444500" y="819229"/>
            <a:ext cx="6923112" cy="83002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a:t>Environment Issues</a:t>
            </a:r>
          </a:p>
        </p:txBody>
      </p:sp>
      <p:sp>
        <p:nvSpPr>
          <p:cNvPr id="15" name="Content Placeholder 2">
            <a:extLst>
              <a:ext uri="{FF2B5EF4-FFF2-40B4-BE49-F238E27FC236}">
                <a16:creationId xmlns:a16="http://schemas.microsoft.com/office/drawing/2014/main" id="{11180C1B-ACC8-B242-B0ED-D8C76216720E}"/>
              </a:ext>
            </a:extLst>
          </p:cNvPr>
          <p:cNvSpPr txBox="1">
            <a:spLocks/>
          </p:cNvSpPr>
          <p:nvPr/>
        </p:nvSpPr>
        <p:spPr>
          <a:xfrm>
            <a:off x="457200" y="1988842"/>
            <a:ext cx="8229600" cy="4137321"/>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indent="-457200" algn="l">
              <a:buFont typeface="Arial" panose="020B0604020202020204" pitchFamily="34" charset="0"/>
              <a:buChar char="•"/>
            </a:pPr>
            <a:endParaRPr lang="en-GB" dirty="0">
              <a:solidFill>
                <a:schemeClr val="tx1"/>
              </a:solidFill>
            </a:endParaRPr>
          </a:p>
        </p:txBody>
      </p:sp>
      <p:sp>
        <p:nvSpPr>
          <p:cNvPr id="11" name="Content Placeholder 2">
            <a:extLst>
              <a:ext uri="{FF2B5EF4-FFF2-40B4-BE49-F238E27FC236}">
                <a16:creationId xmlns:a16="http://schemas.microsoft.com/office/drawing/2014/main" id="{FFBAA165-64D4-B841-955E-498AC403DBEA}"/>
              </a:ext>
            </a:extLst>
          </p:cNvPr>
          <p:cNvSpPr txBox="1">
            <a:spLocks/>
          </p:cNvSpPr>
          <p:nvPr/>
        </p:nvSpPr>
        <p:spPr>
          <a:xfrm>
            <a:off x="609600" y="2141242"/>
            <a:ext cx="8229600" cy="4137321"/>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indent="-457200" algn="l">
              <a:buFont typeface="Arial" panose="020B0604020202020204" pitchFamily="34" charset="0"/>
              <a:buChar char="•"/>
            </a:pPr>
            <a:endParaRPr lang="en-US" dirty="0">
              <a:solidFill>
                <a:schemeClr val="tx1"/>
              </a:solidFill>
            </a:endParaRPr>
          </a:p>
          <a:p>
            <a:pPr marL="457200" indent="-457200" algn="l">
              <a:buFont typeface="Arial" panose="020B0604020202020204" pitchFamily="34" charset="0"/>
              <a:buChar char="•"/>
            </a:pPr>
            <a:endParaRPr lang="en-US" dirty="0">
              <a:solidFill>
                <a:schemeClr val="tx1"/>
              </a:solidFill>
            </a:endParaRPr>
          </a:p>
          <a:p>
            <a:pPr algn="l"/>
            <a:endParaRPr lang="en-US" dirty="0">
              <a:solidFill>
                <a:schemeClr val="tx1"/>
              </a:solidFill>
            </a:endParaRPr>
          </a:p>
        </p:txBody>
      </p:sp>
      <p:sp>
        <p:nvSpPr>
          <p:cNvPr id="2" name="TextBox 1">
            <a:extLst>
              <a:ext uri="{FF2B5EF4-FFF2-40B4-BE49-F238E27FC236}">
                <a16:creationId xmlns:a16="http://schemas.microsoft.com/office/drawing/2014/main" id="{187D8469-2BAA-C141-A8D1-B128D83EC069}"/>
              </a:ext>
            </a:extLst>
          </p:cNvPr>
          <p:cNvSpPr txBox="1"/>
          <p:nvPr/>
        </p:nvSpPr>
        <p:spPr>
          <a:xfrm>
            <a:off x="609599" y="1732648"/>
            <a:ext cx="7634809" cy="3785652"/>
          </a:xfrm>
          <a:prstGeom prst="rect">
            <a:avLst/>
          </a:prstGeom>
          <a:noFill/>
        </p:spPr>
        <p:txBody>
          <a:bodyPr wrap="square" rtlCol="0">
            <a:spAutoFit/>
          </a:bodyPr>
          <a:lstStyle/>
          <a:p>
            <a:r>
              <a:rPr lang="en-GB" sz="2000" dirty="0"/>
              <a:t>SUMMARY BRIEFING FOR EXTERNAL AUDIENCES – ADAPTING TO CLIMATE CHANGE OUR REVISED APPROACH WITHIN EPR PERMITTING Adapting to climate change is a priority and we want to support regulated businesses to maintain compliance and so that they can cope with:</a:t>
            </a:r>
          </a:p>
          <a:p>
            <a:r>
              <a:rPr lang="en-GB" sz="2000" dirty="0"/>
              <a:t>• an increased frequency and severity of extreme weather events as well as gradual changes to weather patterns causing unforeseen challenges </a:t>
            </a:r>
          </a:p>
          <a:p>
            <a:r>
              <a:rPr lang="en-GB" sz="2000" dirty="0"/>
              <a:t>• disruption and failure of supply chains locally and globally because of climate change </a:t>
            </a:r>
          </a:p>
          <a:p>
            <a:r>
              <a:rPr lang="en-GB" sz="2000" dirty="0"/>
              <a:t>• increased risks from mean global temperature rises of 2</a:t>
            </a:r>
            <a:r>
              <a:rPr lang="en-GB" sz="2000" baseline="30000" dirty="0"/>
              <a:t>o</a:t>
            </a:r>
            <a:r>
              <a:rPr lang="en-GB" sz="2000" dirty="0"/>
              <a:t>C by 2050 and 4</a:t>
            </a:r>
            <a:r>
              <a:rPr lang="en-GB" sz="2000" baseline="30000" dirty="0"/>
              <a:t>o</a:t>
            </a:r>
            <a:r>
              <a:rPr lang="en-GB" sz="2000" dirty="0"/>
              <a:t>C by 2100</a:t>
            </a:r>
            <a:endParaRPr lang="en-US" sz="2000" dirty="0"/>
          </a:p>
        </p:txBody>
      </p:sp>
    </p:spTree>
    <p:extLst>
      <p:ext uri="{BB962C8B-B14F-4D97-AF65-F5344CB8AC3E}">
        <p14:creationId xmlns:p14="http://schemas.microsoft.com/office/powerpoint/2010/main" val="2206589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107505" y="1"/>
            <a:ext cx="1589231" cy="620687"/>
          </a:xfrm>
          <a:prstGeom prst="rect">
            <a:avLst/>
          </a:prstGeom>
          <a:noFill/>
          <a:ln w="9525">
            <a:noFill/>
            <a:miter lim="800000"/>
            <a:headEnd/>
            <a:tailEnd/>
          </a:ln>
        </p:spPr>
      </p:pic>
      <p:pic>
        <p:nvPicPr>
          <p:cNvPr id="5" name="Picture 3"/>
          <p:cNvPicPr>
            <a:picLocks noChangeAspect="1" noChangeArrowheads="1"/>
          </p:cNvPicPr>
          <p:nvPr/>
        </p:nvPicPr>
        <p:blipFill>
          <a:blip r:embed="rId4" cstate="print"/>
          <a:srcRect/>
          <a:stretch>
            <a:fillRect/>
          </a:stretch>
        </p:blipFill>
        <p:spPr bwMode="auto">
          <a:xfrm>
            <a:off x="1763688" y="116632"/>
            <a:ext cx="2717601" cy="619200"/>
          </a:xfrm>
          <a:prstGeom prst="rect">
            <a:avLst/>
          </a:prstGeom>
          <a:noFill/>
          <a:ln w="9525">
            <a:noFill/>
            <a:miter lim="800000"/>
            <a:headEnd/>
            <a:tailEnd/>
          </a:ln>
        </p:spPr>
      </p:pic>
      <p:pic>
        <p:nvPicPr>
          <p:cNvPr id="6" name="Picture 3" descr="SEA Logo.jpg"/>
          <p:cNvPicPr>
            <a:picLocks noChangeAspect="1"/>
          </p:cNvPicPr>
          <p:nvPr/>
        </p:nvPicPr>
        <p:blipFill>
          <a:blip r:embed="rId5" cstate="print"/>
          <a:srcRect/>
          <a:stretch>
            <a:fillRect/>
          </a:stretch>
        </p:blipFill>
        <p:spPr bwMode="auto">
          <a:xfrm>
            <a:off x="6516217" y="116632"/>
            <a:ext cx="1152128" cy="768410"/>
          </a:xfrm>
          <a:prstGeom prst="rect">
            <a:avLst/>
          </a:prstGeom>
          <a:noFill/>
          <a:ln w="9525">
            <a:noFill/>
            <a:miter lim="800000"/>
            <a:headEnd/>
            <a:tailEnd/>
          </a:ln>
        </p:spPr>
      </p:pic>
      <p:cxnSp>
        <p:nvCxnSpPr>
          <p:cNvPr id="7" name="Straight Connector 6"/>
          <p:cNvCxnSpPr/>
          <p:nvPr/>
        </p:nvCxnSpPr>
        <p:spPr>
          <a:xfrm>
            <a:off x="179512" y="692696"/>
            <a:ext cx="619268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51520" y="6309320"/>
            <a:ext cx="4104456"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4427984" y="6093296"/>
            <a:ext cx="4410182" cy="369332"/>
          </a:xfrm>
          <a:prstGeom prst="rect">
            <a:avLst/>
          </a:prstGeom>
        </p:spPr>
        <p:txBody>
          <a:bodyPr wrap="none">
            <a:spAutoFit/>
          </a:bodyPr>
          <a:lstStyle/>
          <a:p>
            <a:r>
              <a:rPr lang="en-GB" dirty="0">
                <a:solidFill>
                  <a:schemeClr val="bg1">
                    <a:lumMod val="65000"/>
                  </a:schemeClr>
                </a:solidFill>
                <a:latin typeface="Candara" pitchFamily="34" charset="0"/>
              </a:rPr>
              <a:t>The power of membership </a:t>
            </a:r>
            <a:r>
              <a:rPr lang="en-GB" dirty="0">
                <a:solidFill>
                  <a:srgbClr val="FF0000"/>
                </a:solidFill>
                <a:latin typeface="Candara" pitchFamily="34" charset="0"/>
              </a:rPr>
              <a:t>www.sea.org.uk</a:t>
            </a:r>
          </a:p>
        </p:txBody>
      </p:sp>
      <p:pic>
        <p:nvPicPr>
          <p:cNvPr id="13" name="Picture 12">
            <a:extLst>
              <a:ext uri="{FF2B5EF4-FFF2-40B4-BE49-F238E27FC236}">
                <a16:creationId xmlns:a16="http://schemas.microsoft.com/office/drawing/2014/main" id="{D40A1302-4E0C-084B-B923-670BF8895958}"/>
              </a:ext>
            </a:extLst>
          </p:cNvPr>
          <p:cNvPicPr>
            <a:picLocks noChangeAspect="1"/>
          </p:cNvPicPr>
          <p:nvPr/>
        </p:nvPicPr>
        <p:blipFill>
          <a:blip r:embed="rId6"/>
          <a:stretch>
            <a:fillRect/>
          </a:stretch>
        </p:blipFill>
        <p:spPr>
          <a:xfrm>
            <a:off x="8059834" y="116632"/>
            <a:ext cx="778332" cy="784975"/>
          </a:xfrm>
          <a:prstGeom prst="rect">
            <a:avLst/>
          </a:prstGeom>
        </p:spPr>
      </p:pic>
      <p:sp>
        <p:nvSpPr>
          <p:cNvPr id="14" name="Title 1">
            <a:extLst>
              <a:ext uri="{FF2B5EF4-FFF2-40B4-BE49-F238E27FC236}">
                <a16:creationId xmlns:a16="http://schemas.microsoft.com/office/drawing/2014/main" id="{F25726E5-BE9D-5F4F-BF5E-FD16AA96D80D}"/>
              </a:ext>
            </a:extLst>
          </p:cNvPr>
          <p:cNvSpPr txBox="1">
            <a:spLocks/>
          </p:cNvSpPr>
          <p:nvPr/>
        </p:nvSpPr>
        <p:spPr>
          <a:xfrm>
            <a:off x="457200" y="1009609"/>
            <a:ext cx="6923112" cy="83002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dirty="0"/>
          </a:p>
        </p:txBody>
      </p:sp>
      <p:sp>
        <p:nvSpPr>
          <p:cNvPr id="15" name="Content Placeholder 2">
            <a:extLst>
              <a:ext uri="{FF2B5EF4-FFF2-40B4-BE49-F238E27FC236}">
                <a16:creationId xmlns:a16="http://schemas.microsoft.com/office/drawing/2014/main" id="{11180C1B-ACC8-B242-B0ED-D8C76216720E}"/>
              </a:ext>
            </a:extLst>
          </p:cNvPr>
          <p:cNvSpPr txBox="1">
            <a:spLocks/>
          </p:cNvSpPr>
          <p:nvPr/>
        </p:nvSpPr>
        <p:spPr>
          <a:xfrm>
            <a:off x="457200" y="1988842"/>
            <a:ext cx="8229600" cy="4137321"/>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indent="-457200" algn="l">
              <a:buFont typeface="Arial" panose="020B0604020202020204" pitchFamily="34" charset="0"/>
              <a:buChar char="•"/>
            </a:pPr>
            <a:endParaRPr lang="en-US" sz="2400" dirty="0">
              <a:solidFill>
                <a:schemeClr val="tx1"/>
              </a:solidFill>
            </a:endParaRPr>
          </a:p>
        </p:txBody>
      </p:sp>
      <p:sp>
        <p:nvSpPr>
          <p:cNvPr id="12" name="TextBox 11">
            <a:extLst>
              <a:ext uri="{FF2B5EF4-FFF2-40B4-BE49-F238E27FC236}">
                <a16:creationId xmlns:a16="http://schemas.microsoft.com/office/drawing/2014/main" id="{442637FA-5FDB-BF9C-99BF-57C439F0B9D6}"/>
              </a:ext>
            </a:extLst>
          </p:cNvPr>
          <p:cNvSpPr txBox="1"/>
          <p:nvPr/>
        </p:nvSpPr>
        <p:spPr>
          <a:xfrm>
            <a:off x="457200" y="1446197"/>
            <a:ext cx="8003232" cy="3785652"/>
          </a:xfrm>
          <a:prstGeom prst="rect">
            <a:avLst/>
          </a:prstGeom>
          <a:noFill/>
        </p:spPr>
        <p:txBody>
          <a:bodyPr wrap="square">
            <a:spAutoFit/>
          </a:bodyPr>
          <a:lstStyle/>
          <a:p>
            <a:r>
              <a:rPr lang="en-GB" sz="2400" dirty="0"/>
              <a:t>Within our third adaptation report: - Living better with a changing climate, we committed to “all regulatory permissions and activities [within RI] to support &amp; deliver embedding of climate change adaptation based on a mean global temperature rise of +4oC by 2100 including a corresponding rise by 2050’. This means we need to move away from the current permitting approach and move to a much broader approach. We are doing this by refocussing on an existing requirement to consider climate change adaptation within sites management systems.</a:t>
            </a:r>
          </a:p>
        </p:txBody>
      </p:sp>
    </p:spTree>
    <p:extLst>
      <p:ext uri="{BB962C8B-B14F-4D97-AF65-F5344CB8AC3E}">
        <p14:creationId xmlns:p14="http://schemas.microsoft.com/office/powerpoint/2010/main" val="3311608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107505" y="1"/>
            <a:ext cx="1589231" cy="620687"/>
          </a:xfrm>
          <a:prstGeom prst="rect">
            <a:avLst/>
          </a:prstGeom>
          <a:noFill/>
          <a:ln w="9525">
            <a:noFill/>
            <a:miter lim="800000"/>
            <a:headEnd/>
            <a:tailEnd/>
          </a:ln>
        </p:spPr>
      </p:pic>
      <p:pic>
        <p:nvPicPr>
          <p:cNvPr id="3" name="Picture 3"/>
          <p:cNvPicPr>
            <a:picLocks noChangeAspect="1" noChangeArrowheads="1"/>
          </p:cNvPicPr>
          <p:nvPr/>
        </p:nvPicPr>
        <p:blipFill>
          <a:blip r:embed="rId4" cstate="print"/>
          <a:srcRect/>
          <a:stretch>
            <a:fillRect/>
          </a:stretch>
        </p:blipFill>
        <p:spPr bwMode="auto">
          <a:xfrm>
            <a:off x="1763688" y="116632"/>
            <a:ext cx="2717601" cy="619200"/>
          </a:xfrm>
          <a:prstGeom prst="rect">
            <a:avLst/>
          </a:prstGeom>
          <a:noFill/>
          <a:ln w="9525">
            <a:noFill/>
            <a:miter lim="800000"/>
            <a:headEnd/>
            <a:tailEnd/>
          </a:ln>
        </p:spPr>
      </p:pic>
      <p:pic>
        <p:nvPicPr>
          <p:cNvPr id="4" name="Picture 3" descr="SEA Logo.jpg"/>
          <p:cNvPicPr>
            <a:picLocks noChangeAspect="1"/>
          </p:cNvPicPr>
          <p:nvPr/>
        </p:nvPicPr>
        <p:blipFill>
          <a:blip r:embed="rId5" cstate="print"/>
          <a:srcRect/>
          <a:stretch>
            <a:fillRect/>
          </a:stretch>
        </p:blipFill>
        <p:spPr bwMode="auto">
          <a:xfrm>
            <a:off x="6516217" y="116632"/>
            <a:ext cx="1152128" cy="768410"/>
          </a:xfrm>
          <a:prstGeom prst="rect">
            <a:avLst/>
          </a:prstGeom>
          <a:noFill/>
          <a:ln w="9525">
            <a:noFill/>
            <a:miter lim="800000"/>
            <a:headEnd/>
            <a:tailEnd/>
          </a:ln>
        </p:spPr>
      </p:pic>
      <p:cxnSp>
        <p:nvCxnSpPr>
          <p:cNvPr id="6" name="Straight Connector 5"/>
          <p:cNvCxnSpPr/>
          <p:nvPr/>
        </p:nvCxnSpPr>
        <p:spPr>
          <a:xfrm>
            <a:off x="179512" y="692696"/>
            <a:ext cx="619268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51520" y="6309320"/>
            <a:ext cx="4104456"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4427984" y="6093296"/>
            <a:ext cx="4410182" cy="369332"/>
          </a:xfrm>
          <a:prstGeom prst="rect">
            <a:avLst/>
          </a:prstGeom>
        </p:spPr>
        <p:txBody>
          <a:bodyPr wrap="none">
            <a:spAutoFit/>
          </a:bodyPr>
          <a:lstStyle/>
          <a:p>
            <a:r>
              <a:rPr lang="en-GB" dirty="0">
                <a:solidFill>
                  <a:schemeClr val="bg1">
                    <a:lumMod val="65000"/>
                  </a:schemeClr>
                </a:solidFill>
                <a:latin typeface="Candara" pitchFamily="34" charset="0"/>
              </a:rPr>
              <a:t>The power of membership </a:t>
            </a:r>
            <a:r>
              <a:rPr lang="en-GB" dirty="0">
                <a:solidFill>
                  <a:srgbClr val="FF0000"/>
                </a:solidFill>
                <a:latin typeface="Candara" pitchFamily="34" charset="0"/>
              </a:rPr>
              <a:t>www.sea.org.uk</a:t>
            </a:r>
          </a:p>
        </p:txBody>
      </p:sp>
      <p:pic>
        <p:nvPicPr>
          <p:cNvPr id="11" name="Picture 10">
            <a:extLst>
              <a:ext uri="{FF2B5EF4-FFF2-40B4-BE49-F238E27FC236}">
                <a16:creationId xmlns:a16="http://schemas.microsoft.com/office/drawing/2014/main" id="{F0AD471B-02D4-4B42-AE84-E46444322A3E}"/>
              </a:ext>
            </a:extLst>
          </p:cNvPr>
          <p:cNvPicPr>
            <a:picLocks noChangeAspect="1"/>
          </p:cNvPicPr>
          <p:nvPr/>
        </p:nvPicPr>
        <p:blipFill>
          <a:blip r:embed="rId6"/>
          <a:stretch>
            <a:fillRect/>
          </a:stretch>
        </p:blipFill>
        <p:spPr>
          <a:xfrm>
            <a:off x="8059834" y="116632"/>
            <a:ext cx="778332" cy="784975"/>
          </a:xfrm>
          <a:prstGeom prst="rect">
            <a:avLst/>
          </a:prstGeom>
        </p:spPr>
      </p:pic>
      <p:sp>
        <p:nvSpPr>
          <p:cNvPr id="5" name="Rectangle 4">
            <a:extLst>
              <a:ext uri="{FF2B5EF4-FFF2-40B4-BE49-F238E27FC236}">
                <a16:creationId xmlns:a16="http://schemas.microsoft.com/office/drawing/2014/main" id="{F245DB81-79C1-F24E-95D5-23B3FC6F83A5}"/>
              </a:ext>
            </a:extLst>
          </p:cNvPr>
          <p:cNvSpPr/>
          <p:nvPr/>
        </p:nvSpPr>
        <p:spPr>
          <a:xfrm>
            <a:off x="467544" y="1052736"/>
            <a:ext cx="7592290" cy="3262432"/>
          </a:xfrm>
          <a:prstGeom prst="rect">
            <a:avLst/>
          </a:prstGeom>
        </p:spPr>
        <p:txBody>
          <a:bodyPr wrap="square">
            <a:spAutoFit/>
          </a:bodyPr>
          <a:lstStyle/>
          <a:p>
            <a:pPr fontAlgn="base"/>
            <a:r>
              <a:rPr lang="en-GB" sz="2400" b="1" dirty="0">
                <a:solidFill>
                  <a:srgbClr val="111111"/>
                </a:solidFill>
                <a:latin typeface="Arial" panose="020B0604020202020204" pitchFamily="34" charset="0"/>
              </a:rPr>
              <a:t>Disclaimer</a:t>
            </a:r>
          </a:p>
          <a:p>
            <a:pPr fontAlgn="base"/>
            <a:endParaRPr lang="en-GB" sz="2400" b="1" dirty="0">
              <a:solidFill>
                <a:srgbClr val="111111"/>
              </a:solidFill>
              <a:latin typeface="Arial" panose="020B0604020202020204" pitchFamily="34" charset="0"/>
            </a:endParaRPr>
          </a:p>
          <a:p>
            <a:pPr fontAlgn="base"/>
            <a:r>
              <a:rPr lang="en-GB" sz="2000" dirty="0">
                <a:solidFill>
                  <a:srgbClr val="111111"/>
                </a:solidFill>
                <a:latin typeface="Arial" panose="020B0604020202020204" pitchFamily="34" charset="0"/>
              </a:rPr>
              <a:t>The material in this presentation is for informational purposes only and has been prepared by the Surface Engineering Association.</a:t>
            </a:r>
          </a:p>
          <a:p>
            <a:pPr fontAlgn="base"/>
            <a:endParaRPr lang="en-GB" sz="2000" dirty="0">
              <a:solidFill>
                <a:srgbClr val="111111"/>
              </a:solidFill>
              <a:latin typeface="Arial" panose="020B0604020202020204" pitchFamily="34" charset="0"/>
            </a:endParaRPr>
          </a:p>
          <a:p>
            <a:pPr fontAlgn="base"/>
            <a:r>
              <a:rPr lang="en-GB" sz="2000" dirty="0">
                <a:solidFill>
                  <a:srgbClr val="111111"/>
                </a:solidFill>
                <a:latin typeface="Arial" panose="020B0604020202020204" pitchFamily="34" charset="0"/>
              </a:rPr>
              <a:t>Although we have taken care to ensure that the information is current and accurate, it does not constitute legal advice and we are not liable for any omissions or misunderstandings.</a:t>
            </a:r>
          </a:p>
          <a:p>
            <a:pPr fontAlgn="base"/>
            <a:endParaRPr lang="en-GB" sz="2000" dirty="0">
              <a:solidFill>
                <a:srgbClr val="111111"/>
              </a:solidFill>
              <a:latin typeface="Arial" panose="020B0604020202020204" pitchFamily="34" charset="0"/>
            </a:endParaRPr>
          </a:p>
          <a:p>
            <a:pPr fontAlgn="base"/>
            <a:endParaRPr lang="en-GB" dirty="0">
              <a:solidFill>
                <a:srgbClr val="111111"/>
              </a:solidFill>
              <a:latin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107505" y="1"/>
            <a:ext cx="1589231" cy="620687"/>
          </a:xfrm>
          <a:prstGeom prst="rect">
            <a:avLst/>
          </a:prstGeom>
          <a:noFill/>
          <a:ln w="9525">
            <a:noFill/>
            <a:miter lim="800000"/>
            <a:headEnd/>
            <a:tailEnd/>
          </a:ln>
        </p:spPr>
      </p:pic>
      <p:pic>
        <p:nvPicPr>
          <p:cNvPr id="5" name="Picture 3"/>
          <p:cNvPicPr>
            <a:picLocks noChangeAspect="1" noChangeArrowheads="1"/>
          </p:cNvPicPr>
          <p:nvPr/>
        </p:nvPicPr>
        <p:blipFill>
          <a:blip r:embed="rId4" cstate="print"/>
          <a:srcRect/>
          <a:stretch>
            <a:fillRect/>
          </a:stretch>
        </p:blipFill>
        <p:spPr bwMode="auto">
          <a:xfrm>
            <a:off x="1763688" y="116632"/>
            <a:ext cx="2717601" cy="619200"/>
          </a:xfrm>
          <a:prstGeom prst="rect">
            <a:avLst/>
          </a:prstGeom>
          <a:noFill/>
          <a:ln w="9525">
            <a:noFill/>
            <a:miter lim="800000"/>
            <a:headEnd/>
            <a:tailEnd/>
          </a:ln>
        </p:spPr>
      </p:pic>
      <p:pic>
        <p:nvPicPr>
          <p:cNvPr id="6" name="Picture 3" descr="SEA Logo.jpg"/>
          <p:cNvPicPr>
            <a:picLocks noChangeAspect="1"/>
          </p:cNvPicPr>
          <p:nvPr/>
        </p:nvPicPr>
        <p:blipFill>
          <a:blip r:embed="rId5" cstate="print"/>
          <a:srcRect/>
          <a:stretch>
            <a:fillRect/>
          </a:stretch>
        </p:blipFill>
        <p:spPr bwMode="auto">
          <a:xfrm>
            <a:off x="6516217" y="116632"/>
            <a:ext cx="1152128" cy="768410"/>
          </a:xfrm>
          <a:prstGeom prst="rect">
            <a:avLst/>
          </a:prstGeom>
          <a:noFill/>
          <a:ln w="9525">
            <a:noFill/>
            <a:miter lim="800000"/>
            <a:headEnd/>
            <a:tailEnd/>
          </a:ln>
        </p:spPr>
      </p:pic>
      <p:cxnSp>
        <p:nvCxnSpPr>
          <p:cNvPr id="7" name="Straight Connector 6"/>
          <p:cNvCxnSpPr/>
          <p:nvPr/>
        </p:nvCxnSpPr>
        <p:spPr>
          <a:xfrm>
            <a:off x="179512" y="692696"/>
            <a:ext cx="619268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51520" y="6309320"/>
            <a:ext cx="4104456"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4427984" y="6093296"/>
            <a:ext cx="4410182" cy="369332"/>
          </a:xfrm>
          <a:prstGeom prst="rect">
            <a:avLst/>
          </a:prstGeom>
        </p:spPr>
        <p:txBody>
          <a:bodyPr wrap="none">
            <a:spAutoFit/>
          </a:bodyPr>
          <a:lstStyle/>
          <a:p>
            <a:r>
              <a:rPr lang="en-GB" dirty="0">
                <a:solidFill>
                  <a:schemeClr val="bg1">
                    <a:lumMod val="65000"/>
                  </a:schemeClr>
                </a:solidFill>
                <a:latin typeface="Candara" pitchFamily="34" charset="0"/>
              </a:rPr>
              <a:t>The power of membership </a:t>
            </a:r>
            <a:r>
              <a:rPr lang="en-GB" dirty="0">
                <a:solidFill>
                  <a:srgbClr val="FF0000"/>
                </a:solidFill>
                <a:latin typeface="Candara" pitchFamily="34" charset="0"/>
              </a:rPr>
              <a:t>www.sea.org.uk</a:t>
            </a:r>
          </a:p>
        </p:txBody>
      </p:sp>
      <p:pic>
        <p:nvPicPr>
          <p:cNvPr id="13" name="Picture 12">
            <a:extLst>
              <a:ext uri="{FF2B5EF4-FFF2-40B4-BE49-F238E27FC236}">
                <a16:creationId xmlns:a16="http://schemas.microsoft.com/office/drawing/2014/main" id="{D40A1302-4E0C-084B-B923-670BF8895958}"/>
              </a:ext>
            </a:extLst>
          </p:cNvPr>
          <p:cNvPicPr>
            <a:picLocks noChangeAspect="1"/>
          </p:cNvPicPr>
          <p:nvPr/>
        </p:nvPicPr>
        <p:blipFill>
          <a:blip r:embed="rId6"/>
          <a:stretch>
            <a:fillRect/>
          </a:stretch>
        </p:blipFill>
        <p:spPr>
          <a:xfrm>
            <a:off x="8059834" y="116632"/>
            <a:ext cx="778332" cy="784975"/>
          </a:xfrm>
          <a:prstGeom prst="rect">
            <a:avLst/>
          </a:prstGeom>
        </p:spPr>
      </p:pic>
      <p:sp>
        <p:nvSpPr>
          <p:cNvPr id="14" name="Title 1">
            <a:extLst>
              <a:ext uri="{FF2B5EF4-FFF2-40B4-BE49-F238E27FC236}">
                <a16:creationId xmlns:a16="http://schemas.microsoft.com/office/drawing/2014/main" id="{F25726E5-BE9D-5F4F-BF5E-FD16AA96D80D}"/>
              </a:ext>
            </a:extLst>
          </p:cNvPr>
          <p:cNvSpPr txBox="1">
            <a:spLocks/>
          </p:cNvSpPr>
          <p:nvPr/>
        </p:nvSpPr>
        <p:spPr>
          <a:xfrm>
            <a:off x="457200" y="905513"/>
            <a:ext cx="6923112" cy="830022"/>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a:t>NRW – Strategic Review of Charging</a:t>
            </a:r>
          </a:p>
        </p:txBody>
      </p:sp>
      <p:sp>
        <p:nvSpPr>
          <p:cNvPr id="15" name="Content Placeholder 2">
            <a:extLst>
              <a:ext uri="{FF2B5EF4-FFF2-40B4-BE49-F238E27FC236}">
                <a16:creationId xmlns:a16="http://schemas.microsoft.com/office/drawing/2014/main" id="{11180C1B-ACC8-B242-B0ED-D8C76216720E}"/>
              </a:ext>
            </a:extLst>
          </p:cNvPr>
          <p:cNvSpPr txBox="1">
            <a:spLocks/>
          </p:cNvSpPr>
          <p:nvPr/>
        </p:nvSpPr>
        <p:spPr>
          <a:xfrm>
            <a:off x="457200" y="1988842"/>
            <a:ext cx="8229600" cy="4137321"/>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800" dirty="0">
                <a:solidFill>
                  <a:schemeClr val="tx1"/>
                </a:solidFill>
              </a:rPr>
              <a:t>Information circulated prior to this meeting</a:t>
            </a:r>
          </a:p>
          <a:p>
            <a:pPr algn="l"/>
            <a:endParaRPr lang="en-US" sz="2800" dirty="0">
              <a:solidFill>
                <a:schemeClr val="tx1"/>
              </a:solidFill>
            </a:endParaRPr>
          </a:p>
          <a:p>
            <a:pPr algn="l"/>
            <a:r>
              <a:rPr lang="en-US" sz="2800" dirty="0">
                <a:solidFill>
                  <a:schemeClr val="tx1"/>
                </a:solidFill>
              </a:rPr>
              <a:t>Full details at:</a:t>
            </a:r>
          </a:p>
          <a:p>
            <a:pPr algn="l"/>
            <a:r>
              <a:rPr lang="en-US" sz="2000" dirty="0">
                <a:solidFill>
                  <a:schemeClr val="tx1"/>
                </a:solidFill>
                <a:hlinkClick r:id="rId7"/>
              </a:rPr>
              <a:t>https://ymgynghori.cyfoethnaturiol.cymru/sroc/strategic-review-of-charging/</a:t>
            </a:r>
            <a:endParaRPr lang="en-US" sz="2000" dirty="0">
              <a:solidFill>
                <a:schemeClr val="tx1"/>
              </a:solidFill>
            </a:endParaRPr>
          </a:p>
          <a:p>
            <a:pPr algn="l"/>
            <a:endParaRPr lang="en-US" sz="2800" dirty="0">
              <a:solidFill>
                <a:schemeClr val="tx1"/>
              </a:solidFill>
            </a:endParaRPr>
          </a:p>
        </p:txBody>
      </p:sp>
      <p:sp>
        <p:nvSpPr>
          <p:cNvPr id="16" name="Content Placeholder 2">
            <a:extLst>
              <a:ext uri="{FF2B5EF4-FFF2-40B4-BE49-F238E27FC236}">
                <a16:creationId xmlns:a16="http://schemas.microsoft.com/office/drawing/2014/main" id="{76B77727-8C05-D443-AC47-0F1F6DCEF3CF}"/>
              </a:ext>
            </a:extLst>
          </p:cNvPr>
          <p:cNvSpPr txBox="1">
            <a:spLocks/>
          </p:cNvSpPr>
          <p:nvPr/>
        </p:nvSpPr>
        <p:spPr>
          <a:xfrm>
            <a:off x="457200" y="1823067"/>
            <a:ext cx="8229600" cy="4137321"/>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endParaRPr lang="en-US" dirty="0">
              <a:solidFill>
                <a:schemeClr val="tx1"/>
              </a:solidFill>
            </a:endParaRPr>
          </a:p>
        </p:txBody>
      </p:sp>
    </p:spTree>
    <p:extLst>
      <p:ext uri="{BB962C8B-B14F-4D97-AF65-F5344CB8AC3E}">
        <p14:creationId xmlns:p14="http://schemas.microsoft.com/office/powerpoint/2010/main" val="2044548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166955" y="2821433"/>
            <a:ext cx="4354234" cy="1063243"/>
          </a:xfrm>
        </p:spPr>
        <p:txBody>
          <a:bodyPr/>
          <a:lstStyle/>
          <a:p>
            <a:r>
              <a:rPr lang="en-GB" dirty="0"/>
              <a:t>Nickel Update</a:t>
            </a:r>
          </a:p>
        </p:txBody>
      </p:sp>
      <p:sp>
        <p:nvSpPr>
          <p:cNvPr id="3" name="Sous-titre 2"/>
          <p:cNvSpPr>
            <a:spLocks noGrp="1"/>
          </p:cNvSpPr>
          <p:nvPr>
            <p:ph type="subTitle" idx="1"/>
          </p:nvPr>
        </p:nvSpPr>
        <p:spPr>
          <a:xfrm>
            <a:off x="4166955" y="3886201"/>
            <a:ext cx="4354234" cy="1112349"/>
          </a:xfrm>
        </p:spPr>
        <p:txBody>
          <a:bodyPr/>
          <a:lstStyle/>
          <a:p>
            <a:r>
              <a:rPr lang="en-US" dirty="0">
                <a:solidFill>
                  <a:srgbClr val="000000"/>
                </a:solidFill>
              </a:rPr>
              <a:t>Surface Engineering Association HSE Meeting</a:t>
            </a:r>
          </a:p>
        </p:txBody>
      </p:sp>
      <p:sp>
        <p:nvSpPr>
          <p:cNvPr id="4" name="ZoneTexte 3"/>
          <p:cNvSpPr txBox="1"/>
          <p:nvPr/>
        </p:nvSpPr>
        <p:spPr>
          <a:xfrm>
            <a:off x="4217586" y="5403594"/>
            <a:ext cx="4303603" cy="611578"/>
          </a:xfrm>
          <a:prstGeom prst="rect">
            <a:avLst/>
          </a:prstGeom>
          <a:noFill/>
        </p:spPr>
        <p:txBody>
          <a:bodyPr wrap="square" lIns="91440" tIns="45720" rIns="91440" bIns="45720" rtlCol="0" anchor="t">
            <a:spAutoFit/>
          </a:bodyPr>
          <a:lstStyle/>
          <a:p>
            <a:r>
              <a:rPr lang="en-US" sz="1687" dirty="0">
                <a:latin typeface="Calibri" pitchFamily="34" charset="0"/>
              </a:rPr>
              <a:t>Tony Newson</a:t>
            </a:r>
          </a:p>
          <a:p>
            <a:r>
              <a:rPr lang="en-US" sz="1650" dirty="0">
                <a:latin typeface="Calibri"/>
                <a:cs typeface="Calibri"/>
              </a:rPr>
              <a:t>Web Conference, 1</a:t>
            </a:r>
            <a:r>
              <a:rPr lang="en-US" sz="1650" baseline="30000" dirty="0">
                <a:latin typeface="Calibri"/>
                <a:cs typeface="Calibri"/>
              </a:rPr>
              <a:t>st</a:t>
            </a:r>
            <a:r>
              <a:rPr lang="en-US" sz="1650" dirty="0">
                <a:latin typeface="Calibri"/>
                <a:cs typeface="Calibri"/>
              </a:rPr>
              <a:t> November 2022</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397" y="222073"/>
            <a:ext cx="6646331" cy="825353"/>
          </a:xfrm>
        </p:spPr>
        <p:txBody>
          <a:bodyPr>
            <a:noAutofit/>
          </a:bodyPr>
          <a:lstStyle/>
          <a:p>
            <a:r>
              <a:rPr lang="en-GB" dirty="0"/>
              <a:t>Review of EU Nickel EQS</a:t>
            </a:r>
          </a:p>
        </p:txBody>
      </p:sp>
      <p:sp>
        <p:nvSpPr>
          <p:cNvPr id="3" name="Content Placeholder 2"/>
          <p:cNvSpPr>
            <a:spLocks noGrp="1"/>
          </p:cNvSpPr>
          <p:nvPr>
            <p:ph idx="1"/>
          </p:nvPr>
        </p:nvSpPr>
        <p:spPr>
          <a:xfrm>
            <a:off x="116505" y="1040046"/>
            <a:ext cx="8759098" cy="4525963"/>
          </a:xfrm>
        </p:spPr>
        <p:txBody>
          <a:bodyPr>
            <a:noAutofit/>
          </a:bodyPr>
          <a:lstStyle/>
          <a:p>
            <a:pPr marL="321440" indent="-321440"/>
            <a:r>
              <a:rPr lang="en-GB" sz="1800" b="1" dirty="0"/>
              <a:t>Background</a:t>
            </a:r>
            <a:r>
              <a:rPr lang="en-GB" sz="1800" dirty="0"/>
              <a:t>: the Ni EQS was revised by the EU in 2013, setting a state-of-science standard fully supported by the NI</a:t>
            </a:r>
          </a:p>
          <a:p>
            <a:pPr indent="0">
              <a:buNone/>
            </a:pPr>
            <a:endParaRPr lang="en-GB" sz="844" dirty="0"/>
          </a:p>
          <a:p>
            <a:pPr marL="321440" indent="-321440"/>
            <a:r>
              <a:rPr lang="en-GB" sz="1800" b="1" dirty="0"/>
              <a:t>Issue</a:t>
            </a:r>
            <a:r>
              <a:rPr lang="en-GB" sz="1800" dirty="0"/>
              <a:t>: the COM has prepared another revision of the EQS Directive and </a:t>
            </a:r>
            <a:r>
              <a:rPr lang="en-GB" sz="1800" b="1" dirty="0">
                <a:solidFill>
                  <a:schemeClr val="tx1"/>
                </a:solidFill>
              </a:rPr>
              <a:t>the Ni EQS is proposed again for revision</a:t>
            </a:r>
          </a:p>
          <a:p>
            <a:pPr marL="321440" indent="-321440"/>
            <a:endParaRPr lang="en-GB" sz="1800" dirty="0"/>
          </a:p>
          <a:p>
            <a:pPr marL="321440" indent="-321440"/>
            <a:endParaRPr lang="en-GB" sz="1800" dirty="0"/>
          </a:p>
          <a:p>
            <a:pPr marL="321440" indent="-321440"/>
            <a:endParaRPr lang="en-GB" sz="1800" dirty="0"/>
          </a:p>
          <a:p>
            <a:pPr marL="321440" indent="-321440"/>
            <a:endParaRPr lang="en-GB" sz="1800" dirty="0"/>
          </a:p>
          <a:p>
            <a:pPr marL="321440" indent="-321440"/>
            <a:endParaRPr lang="en-GB" sz="1800" dirty="0"/>
          </a:p>
          <a:p>
            <a:pPr marL="321440" indent="-321440"/>
            <a:endParaRPr lang="en-GB" sz="1800" dirty="0"/>
          </a:p>
          <a:p>
            <a:pPr marL="321440" indent="-321440"/>
            <a:endParaRPr lang="en-GB" sz="1800" dirty="0"/>
          </a:p>
          <a:p>
            <a:pPr marL="321440" indent="-321440"/>
            <a:endParaRPr lang="en-GB" sz="1800" dirty="0"/>
          </a:p>
          <a:p>
            <a:pPr marL="321440" indent="-321440"/>
            <a:endParaRPr lang="en-GB" sz="1800" dirty="0"/>
          </a:p>
          <a:p>
            <a:pPr marL="321440" indent="-321440"/>
            <a:endParaRPr lang="en-GB" sz="844" dirty="0"/>
          </a:p>
          <a:p>
            <a:pPr marL="321440" indent="-321440"/>
            <a:endParaRPr lang="en-GB" sz="1800" dirty="0"/>
          </a:p>
          <a:p>
            <a:pPr indent="0">
              <a:buNone/>
            </a:pPr>
            <a:endParaRPr lang="en-GB" sz="1800" dirty="0"/>
          </a:p>
          <a:p>
            <a:pPr marL="321440" indent="-321440"/>
            <a:r>
              <a:rPr lang="en-GB" sz="1800" dirty="0"/>
              <a:t>NI-NiPERA has concerns on the proposed Ni EQS. Extensive scientific comments on the draft Ni EQS dossier sent by NiPERA in Dec. 2021 and in 1H 2022 but these were not taken into account</a:t>
            </a:r>
          </a:p>
          <a:p>
            <a:pPr indent="0">
              <a:buNone/>
            </a:pPr>
            <a:endParaRPr lang="en-GB" sz="773" dirty="0"/>
          </a:p>
          <a:p>
            <a:pPr indent="0">
              <a:buNone/>
            </a:pPr>
            <a:endParaRPr lang="en-GB" sz="562" dirty="0"/>
          </a:p>
          <a:p>
            <a:pPr indent="0">
              <a:buNone/>
            </a:pPr>
            <a:endParaRPr lang="en-GB" sz="2812" dirty="0"/>
          </a:p>
        </p:txBody>
      </p:sp>
      <p:graphicFrame>
        <p:nvGraphicFramePr>
          <p:cNvPr id="10" name="Table 9"/>
          <p:cNvGraphicFramePr>
            <a:graphicFrameLocks noGrp="1"/>
          </p:cNvGraphicFramePr>
          <p:nvPr/>
        </p:nvGraphicFramePr>
        <p:xfrm>
          <a:off x="2160366" y="2408579"/>
          <a:ext cx="6656898" cy="1690937"/>
        </p:xfrm>
        <a:graphic>
          <a:graphicData uri="http://schemas.openxmlformats.org/drawingml/2006/table">
            <a:tbl>
              <a:tblPr firstRow="1" bandRow="1">
                <a:tableStyleId>{5C22544A-7EE6-4342-B048-85BDC9FD1C3A}</a:tableStyleId>
              </a:tblPr>
              <a:tblGrid>
                <a:gridCol w="1987446">
                  <a:extLst>
                    <a:ext uri="{9D8B030D-6E8A-4147-A177-3AD203B41FA5}">
                      <a16:colId xmlns:a16="http://schemas.microsoft.com/office/drawing/2014/main" val="20000"/>
                    </a:ext>
                  </a:extLst>
                </a:gridCol>
                <a:gridCol w="1356422">
                  <a:extLst>
                    <a:ext uri="{9D8B030D-6E8A-4147-A177-3AD203B41FA5}">
                      <a16:colId xmlns:a16="http://schemas.microsoft.com/office/drawing/2014/main" val="20001"/>
                    </a:ext>
                  </a:extLst>
                </a:gridCol>
                <a:gridCol w="1545177">
                  <a:extLst>
                    <a:ext uri="{9D8B030D-6E8A-4147-A177-3AD203B41FA5}">
                      <a16:colId xmlns:a16="http://schemas.microsoft.com/office/drawing/2014/main" val="20002"/>
                    </a:ext>
                  </a:extLst>
                </a:gridCol>
                <a:gridCol w="1767853">
                  <a:extLst>
                    <a:ext uri="{9D8B030D-6E8A-4147-A177-3AD203B41FA5}">
                      <a16:colId xmlns:a16="http://schemas.microsoft.com/office/drawing/2014/main" val="20003"/>
                    </a:ext>
                  </a:extLst>
                </a:gridCol>
              </a:tblGrid>
              <a:tr h="814028">
                <a:tc>
                  <a:txBody>
                    <a:bodyPr/>
                    <a:lstStyle/>
                    <a:p>
                      <a:pPr algn="ctr">
                        <a:lnSpc>
                          <a:spcPct val="115000"/>
                        </a:lnSpc>
                        <a:spcAft>
                          <a:spcPts val="0"/>
                        </a:spcAft>
                      </a:pPr>
                      <a:r>
                        <a:rPr lang="en-US" sz="1300" dirty="0">
                          <a:effectLst/>
                        </a:rPr>
                        <a:t>AA-EQS</a:t>
                      </a:r>
                      <a:endParaRPr lang="fr-BE" sz="1300" dirty="0">
                        <a:effectLst/>
                      </a:endParaRPr>
                    </a:p>
                    <a:p>
                      <a:pPr algn="ctr">
                        <a:lnSpc>
                          <a:spcPct val="115000"/>
                        </a:lnSpc>
                        <a:spcAft>
                          <a:spcPts val="0"/>
                        </a:spcAft>
                      </a:pPr>
                      <a:r>
                        <a:rPr lang="en-US" sz="1300" dirty="0">
                          <a:effectLst/>
                        </a:rPr>
                        <a:t>Inland surface waters</a:t>
                      </a:r>
                      <a:endParaRPr lang="fr-BE" sz="1300" dirty="0">
                        <a:effectLst/>
                        <a:latin typeface="Calibri"/>
                        <a:ea typeface="Calibri"/>
                        <a:cs typeface="Times New Roman"/>
                      </a:endParaRPr>
                    </a:p>
                  </a:txBody>
                  <a:tcPr>
                    <a:solidFill>
                      <a:schemeClr val="accent2"/>
                    </a:solidFill>
                  </a:tcPr>
                </a:tc>
                <a:tc>
                  <a:txBody>
                    <a:bodyPr/>
                    <a:lstStyle/>
                    <a:p>
                      <a:pPr algn="ctr">
                        <a:lnSpc>
                          <a:spcPct val="115000"/>
                        </a:lnSpc>
                        <a:spcAft>
                          <a:spcPts val="0"/>
                        </a:spcAft>
                      </a:pPr>
                      <a:r>
                        <a:rPr lang="en-US" sz="1300" dirty="0">
                          <a:effectLst/>
                        </a:rPr>
                        <a:t>AA-EQS</a:t>
                      </a:r>
                      <a:endParaRPr lang="fr-BE" sz="1300" dirty="0">
                        <a:effectLst/>
                      </a:endParaRPr>
                    </a:p>
                    <a:p>
                      <a:pPr algn="ctr">
                        <a:lnSpc>
                          <a:spcPct val="115000"/>
                        </a:lnSpc>
                        <a:spcAft>
                          <a:spcPts val="0"/>
                        </a:spcAft>
                      </a:pPr>
                      <a:r>
                        <a:rPr lang="en-US" sz="1300" dirty="0">
                          <a:effectLst/>
                        </a:rPr>
                        <a:t>Other surface waters (marine)</a:t>
                      </a:r>
                      <a:endParaRPr lang="fr-BE" sz="1300" dirty="0">
                        <a:effectLst/>
                        <a:latin typeface="Calibri"/>
                        <a:ea typeface="Calibri"/>
                        <a:cs typeface="Times New Roman"/>
                      </a:endParaRPr>
                    </a:p>
                  </a:txBody>
                  <a:tcPr>
                    <a:solidFill>
                      <a:schemeClr val="accent2"/>
                    </a:solidFill>
                  </a:tcPr>
                </a:tc>
                <a:tc>
                  <a:txBody>
                    <a:bodyPr/>
                    <a:lstStyle/>
                    <a:p>
                      <a:pPr algn="ctr">
                        <a:lnSpc>
                          <a:spcPct val="115000"/>
                        </a:lnSpc>
                        <a:spcAft>
                          <a:spcPts val="0"/>
                        </a:spcAft>
                      </a:pPr>
                      <a:r>
                        <a:rPr lang="en-US" sz="1300" dirty="0">
                          <a:effectLst/>
                        </a:rPr>
                        <a:t>MAC-EQS</a:t>
                      </a:r>
                      <a:endParaRPr lang="fr-BE" sz="1300" dirty="0">
                        <a:effectLst/>
                      </a:endParaRPr>
                    </a:p>
                    <a:p>
                      <a:pPr algn="ctr">
                        <a:lnSpc>
                          <a:spcPct val="115000"/>
                        </a:lnSpc>
                        <a:spcAft>
                          <a:spcPts val="0"/>
                        </a:spcAft>
                      </a:pPr>
                      <a:r>
                        <a:rPr lang="en-US" sz="1300" dirty="0">
                          <a:effectLst/>
                        </a:rPr>
                        <a:t>Inland surface waters</a:t>
                      </a:r>
                      <a:endParaRPr lang="fr-BE" sz="1300" dirty="0">
                        <a:effectLst/>
                        <a:latin typeface="Calibri"/>
                        <a:ea typeface="Calibri"/>
                        <a:cs typeface="Times New Roman"/>
                      </a:endParaRPr>
                    </a:p>
                  </a:txBody>
                  <a:tcPr>
                    <a:solidFill>
                      <a:schemeClr val="accent2"/>
                    </a:solidFill>
                  </a:tcPr>
                </a:tc>
                <a:tc>
                  <a:txBody>
                    <a:bodyPr/>
                    <a:lstStyle/>
                    <a:p>
                      <a:pPr algn="ctr">
                        <a:lnSpc>
                          <a:spcPct val="115000"/>
                        </a:lnSpc>
                        <a:spcAft>
                          <a:spcPts val="0"/>
                        </a:spcAft>
                      </a:pPr>
                      <a:r>
                        <a:rPr lang="en-US" sz="1300" dirty="0">
                          <a:effectLst/>
                        </a:rPr>
                        <a:t>MAC-EQS</a:t>
                      </a:r>
                      <a:endParaRPr lang="fr-BE" sz="1300" dirty="0">
                        <a:effectLst/>
                      </a:endParaRPr>
                    </a:p>
                    <a:p>
                      <a:pPr algn="ctr">
                        <a:lnSpc>
                          <a:spcPct val="115000"/>
                        </a:lnSpc>
                        <a:spcAft>
                          <a:spcPts val="0"/>
                        </a:spcAft>
                      </a:pPr>
                      <a:r>
                        <a:rPr lang="en-US" sz="1300" dirty="0">
                          <a:effectLst/>
                        </a:rPr>
                        <a:t>Other surface waters</a:t>
                      </a:r>
                    </a:p>
                    <a:p>
                      <a:pPr algn="ctr">
                        <a:lnSpc>
                          <a:spcPct val="115000"/>
                        </a:lnSpc>
                        <a:spcAft>
                          <a:spcPts val="0"/>
                        </a:spcAft>
                      </a:pPr>
                      <a:r>
                        <a:rPr lang="en-US" sz="1300" dirty="0">
                          <a:effectLst/>
                          <a:latin typeface="Calibri"/>
                          <a:ea typeface="Calibri"/>
                          <a:cs typeface="Times New Roman"/>
                        </a:rPr>
                        <a:t>(marine)</a:t>
                      </a:r>
                      <a:endParaRPr lang="fr-BE" sz="1300" dirty="0">
                        <a:effectLst/>
                        <a:latin typeface="Calibri"/>
                        <a:ea typeface="Calibri"/>
                        <a:cs typeface="Times New Roman"/>
                      </a:endParaRPr>
                    </a:p>
                  </a:txBody>
                  <a:tcPr>
                    <a:solidFill>
                      <a:schemeClr val="accent2"/>
                    </a:solidFill>
                  </a:tcPr>
                </a:tc>
                <a:extLst>
                  <a:ext uri="{0D108BD9-81ED-4DB2-BD59-A6C34878D82A}">
                    <a16:rowId xmlns:a16="http://schemas.microsoft.com/office/drawing/2014/main" val="10000"/>
                  </a:ext>
                </a:extLst>
              </a:tr>
              <a:tr h="400595">
                <a:tc>
                  <a:txBody>
                    <a:bodyPr/>
                    <a:lstStyle/>
                    <a:p>
                      <a:pPr algn="ctr">
                        <a:lnSpc>
                          <a:spcPct val="115000"/>
                        </a:lnSpc>
                        <a:spcAft>
                          <a:spcPts val="0"/>
                        </a:spcAft>
                      </a:pPr>
                      <a:r>
                        <a:rPr lang="en-US" sz="1300" b="0" dirty="0">
                          <a:solidFill>
                            <a:schemeClr val="tx1"/>
                          </a:solidFill>
                          <a:effectLst/>
                          <a:latin typeface="+mn-lt"/>
                          <a:ea typeface="+mn-ea"/>
                          <a:cs typeface="+mn-cs"/>
                        </a:rPr>
                        <a:t>20 µg/L</a:t>
                      </a:r>
                    </a:p>
                  </a:txBody>
                  <a:tcPr marL="68580" marR="68580" marT="0" marB="0" anchor="ctr"/>
                </a:tc>
                <a:tc>
                  <a:txBody>
                    <a:bodyPr/>
                    <a:lstStyle/>
                    <a:p>
                      <a:pPr marL="0" marR="0" lvl="0" indent="0" algn="ctr" defTabSz="1300460" rtl="0" eaLnBrk="1" fontAlgn="auto" latinLnBrk="0" hangingPunct="1">
                        <a:lnSpc>
                          <a:spcPct val="115000"/>
                        </a:lnSpc>
                        <a:spcBef>
                          <a:spcPts val="0"/>
                        </a:spcBef>
                        <a:spcAft>
                          <a:spcPts val="0"/>
                        </a:spcAft>
                        <a:buClrTx/>
                        <a:buSzTx/>
                        <a:buFontTx/>
                        <a:buNone/>
                        <a:tabLst/>
                        <a:defRPr/>
                      </a:pPr>
                      <a:r>
                        <a:rPr lang="en-US" sz="1300" b="0" dirty="0">
                          <a:solidFill>
                            <a:schemeClr val="tx1"/>
                          </a:solidFill>
                          <a:effectLst/>
                          <a:latin typeface="+mn-lt"/>
                          <a:ea typeface="+mn-ea"/>
                          <a:cs typeface="+mn-cs"/>
                        </a:rPr>
                        <a:t>20 µg/L</a:t>
                      </a:r>
                    </a:p>
                  </a:txBody>
                  <a:tcPr marL="68580" marR="68580" marT="0" marB="0" anchor="ctr"/>
                </a:tc>
                <a:tc>
                  <a:txBody>
                    <a:bodyPr/>
                    <a:lstStyle/>
                    <a:p>
                      <a:pPr algn="ctr">
                        <a:lnSpc>
                          <a:spcPct val="115000"/>
                        </a:lnSpc>
                        <a:spcAft>
                          <a:spcPts val="0"/>
                        </a:spcAft>
                      </a:pPr>
                      <a:r>
                        <a:rPr lang="fr-BE" sz="1300" b="0" dirty="0">
                          <a:solidFill>
                            <a:schemeClr val="tx1"/>
                          </a:solidFill>
                          <a:effectLst/>
                          <a:latin typeface="Calibri"/>
                          <a:ea typeface="Calibri"/>
                          <a:cs typeface="Times New Roman"/>
                        </a:rPr>
                        <a:t>Not applicable</a:t>
                      </a:r>
                    </a:p>
                  </a:txBody>
                  <a:tcPr marL="68580" marR="68580" marT="0" marB="0" anchor="ctr"/>
                </a:tc>
                <a:tc>
                  <a:txBody>
                    <a:bodyPr/>
                    <a:lstStyle/>
                    <a:p>
                      <a:pPr marL="0" marR="0" lvl="0" indent="0" algn="ctr" defTabSz="1300460" rtl="0" eaLnBrk="1" fontAlgn="auto" latinLnBrk="0" hangingPunct="1">
                        <a:lnSpc>
                          <a:spcPct val="115000"/>
                        </a:lnSpc>
                        <a:spcBef>
                          <a:spcPts val="0"/>
                        </a:spcBef>
                        <a:spcAft>
                          <a:spcPts val="0"/>
                        </a:spcAft>
                        <a:buClrTx/>
                        <a:buSzTx/>
                        <a:buFontTx/>
                        <a:buNone/>
                        <a:tabLst/>
                        <a:defRPr/>
                      </a:pPr>
                      <a:r>
                        <a:rPr lang="fr-BE" sz="1300" b="0" dirty="0">
                          <a:solidFill>
                            <a:schemeClr val="tx1"/>
                          </a:solidFill>
                          <a:effectLst/>
                          <a:latin typeface="+mn-lt"/>
                          <a:ea typeface="Calibri"/>
                          <a:cs typeface="Times New Roman"/>
                        </a:rPr>
                        <a:t>Not applicable</a:t>
                      </a:r>
                    </a:p>
                  </a:txBody>
                  <a:tcPr marL="68580" marR="68580" marT="0" marB="0" anchor="ctr"/>
                </a:tc>
                <a:extLst>
                  <a:ext uri="{0D108BD9-81ED-4DB2-BD59-A6C34878D82A}">
                    <a16:rowId xmlns:a16="http://schemas.microsoft.com/office/drawing/2014/main" val="10001"/>
                  </a:ext>
                </a:extLst>
              </a:tr>
              <a:tr h="476314">
                <a:tc>
                  <a:txBody>
                    <a:bodyPr/>
                    <a:lstStyle/>
                    <a:p>
                      <a:pPr algn="ctr">
                        <a:lnSpc>
                          <a:spcPct val="115000"/>
                        </a:lnSpc>
                        <a:spcAft>
                          <a:spcPts val="0"/>
                        </a:spcAft>
                      </a:pPr>
                      <a:r>
                        <a:rPr lang="en-US" sz="1300" b="1" dirty="0">
                          <a:solidFill>
                            <a:schemeClr val="tx1"/>
                          </a:solidFill>
                          <a:effectLst/>
                          <a:latin typeface="+mn-lt"/>
                          <a:ea typeface="+mn-ea"/>
                          <a:cs typeface="+mn-cs"/>
                        </a:rPr>
                        <a:t>4 µg/L</a:t>
                      </a:r>
                    </a:p>
                    <a:p>
                      <a:pPr algn="ctr">
                        <a:lnSpc>
                          <a:spcPct val="115000"/>
                        </a:lnSpc>
                        <a:spcAft>
                          <a:spcPts val="0"/>
                        </a:spcAft>
                      </a:pPr>
                      <a:r>
                        <a:rPr lang="en-US" sz="1300" b="1" dirty="0">
                          <a:solidFill>
                            <a:schemeClr val="tx1"/>
                          </a:solidFill>
                          <a:effectLst/>
                          <a:latin typeface="+mn-lt"/>
                          <a:ea typeface="+mn-ea"/>
                          <a:cs typeface="+mn-cs"/>
                        </a:rPr>
                        <a:t>(Bioavailable)</a:t>
                      </a:r>
                    </a:p>
                  </a:txBody>
                  <a:tcPr marL="68580" marR="68580" marT="0" marB="0" anchor="ctr"/>
                </a:tc>
                <a:tc>
                  <a:txBody>
                    <a:bodyPr/>
                    <a:lstStyle/>
                    <a:p>
                      <a:pPr algn="ctr">
                        <a:lnSpc>
                          <a:spcPct val="115000"/>
                        </a:lnSpc>
                        <a:spcAft>
                          <a:spcPts val="0"/>
                        </a:spcAft>
                      </a:pPr>
                      <a:r>
                        <a:rPr lang="fr-BE" sz="1300" b="1" dirty="0">
                          <a:solidFill>
                            <a:schemeClr val="tx1"/>
                          </a:solidFill>
                          <a:effectLst/>
                          <a:latin typeface="Calibri"/>
                          <a:ea typeface="Calibri"/>
                          <a:cs typeface="Times New Roman"/>
                        </a:rPr>
                        <a:t>8.6 </a:t>
                      </a:r>
                      <a:r>
                        <a:rPr lang="en-US" sz="1300" b="1" dirty="0">
                          <a:solidFill>
                            <a:schemeClr val="tx1"/>
                          </a:solidFill>
                          <a:effectLst/>
                          <a:latin typeface="+mn-lt"/>
                          <a:ea typeface="+mn-ea"/>
                          <a:cs typeface="+mn-cs"/>
                        </a:rPr>
                        <a:t>µg/L</a:t>
                      </a:r>
                      <a:endParaRPr lang="fr-BE" sz="1300" b="1" dirty="0">
                        <a:solidFill>
                          <a:schemeClr val="tx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300" b="1" dirty="0">
                          <a:solidFill>
                            <a:schemeClr val="tx1"/>
                          </a:solidFill>
                          <a:effectLst/>
                        </a:rPr>
                        <a:t>34 </a:t>
                      </a:r>
                      <a:r>
                        <a:rPr lang="en-US" sz="1300" b="1" dirty="0">
                          <a:solidFill>
                            <a:schemeClr val="tx1"/>
                          </a:solidFill>
                          <a:effectLst/>
                          <a:latin typeface="+mn-lt"/>
                          <a:ea typeface="+mn-ea"/>
                          <a:cs typeface="+mn-cs"/>
                        </a:rPr>
                        <a:t>µg/L</a:t>
                      </a:r>
                      <a:endParaRPr lang="fr-BE" sz="1300" b="1" dirty="0">
                        <a:solidFill>
                          <a:schemeClr val="tx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300" b="1" dirty="0">
                          <a:solidFill>
                            <a:schemeClr val="tx1"/>
                          </a:solidFill>
                          <a:effectLst/>
                        </a:rPr>
                        <a:t>34 </a:t>
                      </a:r>
                      <a:r>
                        <a:rPr lang="en-US" sz="1300" b="1" dirty="0">
                          <a:solidFill>
                            <a:schemeClr val="tx1"/>
                          </a:solidFill>
                          <a:effectLst/>
                          <a:latin typeface="+mn-lt"/>
                          <a:ea typeface="+mn-ea"/>
                          <a:cs typeface="+mn-cs"/>
                        </a:rPr>
                        <a:t>µg/L</a:t>
                      </a:r>
                      <a:endParaRPr lang="fr-BE" sz="1300" b="1" dirty="0">
                        <a:solidFill>
                          <a:schemeClr val="tx1"/>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62659797"/>
                  </a:ext>
                </a:extLst>
              </a:tr>
            </a:tbl>
          </a:graphicData>
        </a:graphic>
      </p:graphicFrame>
      <p:sp>
        <p:nvSpPr>
          <p:cNvPr id="8" name="ZoneTexte 4"/>
          <p:cNvSpPr txBox="1"/>
          <p:nvPr/>
        </p:nvSpPr>
        <p:spPr>
          <a:xfrm>
            <a:off x="116505" y="6441208"/>
            <a:ext cx="8961621" cy="416909"/>
          </a:xfrm>
          <a:prstGeom prst="rect">
            <a:avLst/>
          </a:prstGeom>
          <a:solidFill>
            <a:schemeClr val="tx1"/>
          </a:solidFill>
        </p:spPr>
        <p:txBody>
          <a:bodyPr wrap="square" rtlCol="0">
            <a:spAutoFit/>
          </a:bodyPr>
          <a:lstStyle/>
          <a:p>
            <a:pPr marL="177172" algn="ctr" defTabSz="914353">
              <a:defRPr/>
            </a:pPr>
            <a:r>
              <a:rPr lang="en-GB" sz="2109" dirty="0">
                <a:solidFill>
                  <a:srgbClr val="FFFFFF"/>
                </a:solidFill>
                <a:latin typeface="Calibri" pitchFamily="34" charset="0"/>
              </a:rPr>
              <a:t>Issue relevant to all nickel value chain. EQS can impact the permit conditions</a:t>
            </a:r>
          </a:p>
        </p:txBody>
      </p:sp>
      <p:sp>
        <p:nvSpPr>
          <p:cNvPr id="6" name="Rectangle: Rounded Corners 5">
            <a:extLst>
              <a:ext uri="{FF2B5EF4-FFF2-40B4-BE49-F238E27FC236}">
                <a16:creationId xmlns:a16="http://schemas.microsoft.com/office/drawing/2014/main" id="{7848EAEF-6DBF-4353-990E-606F8A6ACE25}"/>
              </a:ext>
            </a:extLst>
          </p:cNvPr>
          <p:cNvSpPr/>
          <p:nvPr/>
        </p:nvSpPr>
        <p:spPr>
          <a:xfrm>
            <a:off x="664556" y="3183577"/>
            <a:ext cx="1441854" cy="40504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914353">
              <a:defRPr/>
            </a:pPr>
            <a:r>
              <a:rPr lang="en-US" sz="1266">
                <a:solidFill>
                  <a:srgbClr val="003A74"/>
                </a:solidFill>
                <a:latin typeface="Calibri"/>
              </a:rPr>
              <a:t>2008</a:t>
            </a:r>
            <a:endParaRPr lang="en-BE" sz="1266">
              <a:solidFill>
                <a:srgbClr val="003A74"/>
              </a:solidFill>
              <a:latin typeface="Calibri"/>
            </a:endParaRPr>
          </a:p>
        </p:txBody>
      </p:sp>
      <p:sp>
        <p:nvSpPr>
          <p:cNvPr id="12" name="Rectangle: Rounded Corners 11">
            <a:extLst>
              <a:ext uri="{FF2B5EF4-FFF2-40B4-BE49-F238E27FC236}">
                <a16:creationId xmlns:a16="http://schemas.microsoft.com/office/drawing/2014/main" id="{D3CE7DF2-9F69-4B1B-9494-50656ED032A5}"/>
              </a:ext>
            </a:extLst>
          </p:cNvPr>
          <p:cNvSpPr/>
          <p:nvPr/>
        </p:nvSpPr>
        <p:spPr>
          <a:xfrm>
            <a:off x="685065" y="3649444"/>
            <a:ext cx="1441854" cy="45007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914353">
              <a:defRPr/>
            </a:pPr>
            <a:r>
              <a:rPr lang="en-US" sz="1266" b="1" dirty="0">
                <a:solidFill>
                  <a:srgbClr val="003A74"/>
                </a:solidFill>
                <a:latin typeface="Calibri"/>
              </a:rPr>
              <a:t>2013 </a:t>
            </a:r>
          </a:p>
          <a:p>
            <a:pPr algn="ctr" defTabSz="914353">
              <a:defRPr/>
            </a:pPr>
            <a:r>
              <a:rPr lang="en-US" sz="1266" b="1" dirty="0">
                <a:solidFill>
                  <a:srgbClr val="003A74"/>
                </a:solidFill>
                <a:latin typeface="Calibri"/>
              </a:rPr>
              <a:t>(current standard)</a:t>
            </a:r>
            <a:endParaRPr lang="en-BE" sz="1266" b="1" dirty="0">
              <a:solidFill>
                <a:srgbClr val="003A74"/>
              </a:solidFill>
              <a:latin typeface="Calibri"/>
            </a:endParaRPr>
          </a:p>
        </p:txBody>
      </p:sp>
      <p:sp>
        <p:nvSpPr>
          <p:cNvPr id="13" name="TextBox 12">
            <a:extLst>
              <a:ext uri="{FF2B5EF4-FFF2-40B4-BE49-F238E27FC236}">
                <a16:creationId xmlns:a16="http://schemas.microsoft.com/office/drawing/2014/main" id="{3AB0223F-DF05-4057-85CD-66765AAF2D53}"/>
              </a:ext>
            </a:extLst>
          </p:cNvPr>
          <p:cNvSpPr txBox="1"/>
          <p:nvPr/>
        </p:nvSpPr>
        <p:spPr>
          <a:xfrm>
            <a:off x="587815" y="4138329"/>
            <a:ext cx="8505945" cy="234199"/>
          </a:xfrm>
          <a:prstGeom prst="rect">
            <a:avLst/>
          </a:prstGeom>
          <a:solidFill>
            <a:schemeClr val="bg1"/>
          </a:solidFill>
        </p:spPr>
        <p:txBody>
          <a:bodyPr wrap="square" lIns="64294" tIns="32147" rIns="64294" bIns="32147" anchor="t">
            <a:spAutoFit/>
          </a:bodyPr>
          <a:lstStyle/>
          <a:p>
            <a:pPr defTabSz="914353">
              <a:defRPr/>
            </a:pPr>
            <a:endParaRPr lang="en-US" sz="1100" b="1" dirty="0">
              <a:solidFill>
                <a:srgbClr val="002060"/>
              </a:solidFill>
              <a:latin typeface="Calibri"/>
            </a:endParaRPr>
          </a:p>
        </p:txBody>
      </p:sp>
      <p:pic>
        <p:nvPicPr>
          <p:cNvPr id="14" name="Picture 13">
            <a:extLst>
              <a:ext uri="{FF2B5EF4-FFF2-40B4-BE49-F238E27FC236}">
                <a16:creationId xmlns:a16="http://schemas.microsoft.com/office/drawing/2014/main" id="{9E17A597-7998-482B-BC39-A6A70E163E83}"/>
              </a:ext>
            </a:extLst>
          </p:cNvPr>
          <p:cNvPicPr>
            <a:picLocks noChangeAspect="1"/>
          </p:cNvPicPr>
          <p:nvPr/>
        </p:nvPicPr>
        <p:blipFill>
          <a:blip r:embed="rId2"/>
          <a:stretch>
            <a:fillRect/>
          </a:stretch>
        </p:blipFill>
        <p:spPr>
          <a:xfrm>
            <a:off x="4496055" y="223898"/>
            <a:ext cx="785865" cy="525438"/>
          </a:xfrm>
          <a:prstGeom prst="rect">
            <a:avLst/>
          </a:prstGeom>
        </p:spPr>
      </p:pic>
      <p:graphicFrame>
        <p:nvGraphicFramePr>
          <p:cNvPr id="5" name="Table 6">
            <a:extLst>
              <a:ext uri="{FF2B5EF4-FFF2-40B4-BE49-F238E27FC236}">
                <a16:creationId xmlns:a16="http://schemas.microsoft.com/office/drawing/2014/main" id="{F08FB95B-11C4-45E4-BD36-8822E592F027}"/>
              </a:ext>
            </a:extLst>
          </p:cNvPr>
          <p:cNvGraphicFramePr>
            <a:graphicFrameLocks noGrp="1"/>
          </p:cNvGraphicFramePr>
          <p:nvPr/>
        </p:nvGraphicFramePr>
        <p:xfrm>
          <a:off x="2157273" y="4729847"/>
          <a:ext cx="6628247" cy="492919"/>
        </p:xfrm>
        <a:graphic>
          <a:graphicData uri="http://schemas.openxmlformats.org/drawingml/2006/table">
            <a:tbl>
              <a:tblPr firstRow="1" bandRow="1">
                <a:tableStyleId>{5C22544A-7EE6-4342-B048-85BDC9FD1C3A}</a:tableStyleId>
              </a:tblPr>
              <a:tblGrid>
                <a:gridCol w="1991546">
                  <a:extLst>
                    <a:ext uri="{9D8B030D-6E8A-4147-A177-3AD203B41FA5}">
                      <a16:colId xmlns:a16="http://schemas.microsoft.com/office/drawing/2014/main" val="397517466"/>
                    </a:ext>
                  </a:extLst>
                </a:gridCol>
                <a:gridCol w="1361144">
                  <a:extLst>
                    <a:ext uri="{9D8B030D-6E8A-4147-A177-3AD203B41FA5}">
                      <a16:colId xmlns:a16="http://schemas.microsoft.com/office/drawing/2014/main" val="1750374357"/>
                    </a:ext>
                  </a:extLst>
                </a:gridCol>
                <a:gridCol w="1550111">
                  <a:extLst>
                    <a:ext uri="{9D8B030D-6E8A-4147-A177-3AD203B41FA5}">
                      <a16:colId xmlns:a16="http://schemas.microsoft.com/office/drawing/2014/main" val="3788288091"/>
                    </a:ext>
                  </a:extLst>
                </a:gridCol>
                <a:gridCol w="1725446">
                  <a:extLst>
                    <a:ext uri="{9D8B030D-6E8A-4147-A177-3AD203B41FA5}">
                      <a16:colId xmlns:a16="http://schemas.microsoft.com/office/drawing/2014/main" val="741511318"/>
                    </a:ext>
                  </a:extLst>
                </a:gridCol>
              </a:tblGrid>
              <a:tr h="492919">
                <a:tc>
                  <a:txBody>
                    <a:bodyPr/>
                    <a:lstStyle/>
                    <a:p>
                      <a:pPr algn="ctr"/>
                      <a:r>
                        <a:rPr lang="fr-FR" sz="1400" b="0" dirty="0">
                          <a:solidFill>
                            <a:schemeClr val="tx1"/>
                          </a:solidFill>
                        </a:rPr>
                        <a:t>2 µg Ni/L</a:t>
                      </a:r>
                    </a:p>
                    <a:p>
                      <a:pPr algn="ctr"/>
                      <a:r>
                        <a:rPr lang="fr-FR" sz="1400" b="0" dirty="0">
                          <a:solidFill>
                            <a:schemeClr val="tx1"/>
                          </a:solidFill>
                        </a:rPr>
                        <a:t>(</a:t>
                      </a:r>
                      <a:r>
                        <a:rPr lang="fr-FR" sz="1400" b="0" dirty="0" err="1">
                          <a:solidFill>
                            <a:schemeClr val="tx1"/>
                          </a:solidFill>
                        </a:rPr>
                        <a:t>bioavailable</a:t>
                      </a:r>
                      <a:r>
                        <a:rPr lang="fr-FR" sz="1400" b="0" dirty="0">
                          <a:solidFill>
                            <a:schemeClr val="tx1"/>
                          </a:solidFill>
                        </a:rPr>
                        <a:t>)</a:t>
                      </a:r>
                      <a:endParaRPr lang="en-BE" sz="1400" dirty="0">
                        <a:solidFill>
                          <a:schemeClr val="tx1"/>
                        </a:solidFill>
                      </a:endParaRPr>
                    </a:p>
                  </a:txBody>
                  <a:tcPr marL="64294" marR="64294" marT="32147" marB="32147">
                    <a:solidFill>
                      <a:schemeClr val="accent1">
                        <a:lumMod val="60000"/>
                        <a:lumOff val="40000"/>
                      </a:schemeClr>
                    </a:solidFill>
                  </a:tcPr>
                </a:tc>
                <a:tc>
                  <a:txBody>
                    <a:bodyPr/>
                    <a:lstStyle/>
                    <a:p>
                      <a:pPr marL="0" marR="0" lvl="0" indent="0" algn="ctr" defTabSz="1300460"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3.1 </a:t>
                      </a:r>
                      <a:r>
                        <a:rPr lang="de-DE" sz="1400" b="0" dirty="0">
                          <a:solidFill>
                            <a:schemeClr val="tx1"/>
                          </a:solidFill>
                        </a:rPr>
                        <a:t>µg Ni/L</a:t>
                      </a:r>
                    </a:p>
                  </a:txBody>
                  <a:tcPr marL="64294" marR="64294" marT="32147" marB="32147">
                    <a:solidFill>
                      <a:schemeClr val="accent1">
                        <a:lumMod val="60000"/>
                        <a:lumOff val="40000"/>
                      </a:schemeClr>
                    </a:solidFill>
                  </a:tcPr>
                </a:tc>
                <a:tc>
                  <a:txBody>
                    <a:bodyPr/>
                    <a:lstStyle/>
                    <a:p>
                      <a:pPr algn="ctr"/>
                      <a:r>
                        <a:rPr lang="en-US" sz="1400" b="0" dirty="0">
                          <a:solidFill>
                            <a:schemeClr val="tx1"/>
                          </a:solidFill>
                        </a:rPr>
                        <a:t>8.2 µg Ni/L</a:t>
                      </a:r>
                      <a:endParaRPr lang="en-BE" sz="1400" b="0" dirty="0">
                        <a:solidFill>
                          <a:schemeClr val="tx1"/>
                        </a:solidFill>
                      </a:endParaRPr>
                    </a:p>
                  </a:txBody>
                  <a:tcPr marL="64294" marR="64294" marT="32147" marB="32147">
                    <a:solidFill>
                      <a:schemeClr val="accent1">
                        <a:lumMod val="60000"/>
                        <a:lumOff val="40000"/>
                      </a:schemeClr>
                    </a:solidFill>
                  </a:tcPr>
                </a:tc>
                <a:tc>
                  <a:txBody>
                    <a:bodyPr/>
                    <a:lstStyle/>
                    <a:p>
                      <a:pPr marL="0" marR="0" lvl="0" indent="0" algn="ctr" defTabSz="1300460"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8.2 µg Ni/L</a:t>
                      </a:r>
                      <a:endParaRPr lang="en-BE" sz="1400" b="0" dirty="0">
                        <a:solidFill>
                          <a:schemeClr val="tx1"/>
                        </a:solidFill>
                      </a:endParaRPr>
                    </a:p>
                  </a:txBody>
                  <a:tcPr marL="64294" marR="64294" marT="32147" marB="32147">
                    <a:solidFill>
                      <a:schemeClr val="accent1">
                        <a:lumMod val="60000"/>
                        <a:lumOff val="40000"/>
                      </a:schemeClr>
                    </a:solidFill>
                  </a:tcPr>
                </a:tc>
                <a:extLst>
                  <a:ext uri="{0D108BD9-81ED-4DB2-BD59-A6C34878D82A}">
                    <a16:rowId xmlns:a16="http://schemas.microsoft.com/office/drawing/2014/main" val="4117456103"/>
                  </a:ext>
                </a:extLst>
              </a:tr>
            </a:tbl>
          </a:graphicData>
        </a:graphic>
      </p:graphicFrame>
      <p:graphicFrame>
        <p:nvGraphicFramePr>
          <p:cNvPr id="7" name="Table 8">
            <a:extLst>
              <a:ext uri="{FF2B5EF4-FFF2-40B4-BE49-F238E27FC236}">
                <a16:creationId xmlns:a16="http://schemas.microsoft.com/office/drawing/2014/main" id="{5A619572-0471-438B-8152-257AB38426C0}"/>
              </a:ext>
            </a:extLst>
          </p:cNvPr>
          <p:cNvGraphicFramePr>
            <a:graphicFrameLocks noGrp="1"/>
          </p:cNvGraphicFramePr>
          <p:nvPr/>
        </p:nvGraphicFramePr>
        <p:xfrm>
          <a:off x="2128620" y="4145710"/>
          <a:ext cx="6656898" cy="492919"/>
        </p:xfrm>
        <a:graphic>
          <a:graphicData uri="http://schemas.openxmlformats.org/drawingml/2006/table">
            <a:tbl>
              <a:tblPr firstRow="1" bandRow="1">
                <a:tableStyleId>{073A0DAA-6AF3-43AB-8588-CEC1D06C72B9}</a:tableStyleId>
              </a:tblPr>
              <a:tblGrid>
                <a:gridCol w="2023064">
                  <a:extLst>
                    <a:ext uri="{9D8B030D-6E8A-4147-A177-3AD203B41FA5}">
                      <a16:colId xmlns:a16="http://schemas.microsoft.com/office/drawing/2014/main" val="3357492186"/>
                    </a:ext>
                  </a:extLst>
                </a:gridCol>
                <a:gridCol w="1376130">
                  <a:extLst>
                    <a:ext uri="{9D8B030D-6E8A-4147-A177-3AD203B41FA5}">
                      <a16:colId xmlns:a16="http://schemas.microsoft.com/office/drawing/2014/main" val="1930714322"/>
                    </a:ext>
                  </a:extLst>
                </a:gridCol>
                <a:gridCol w="1529034">
                  <a:extLst>
                    <a:ext uri="{9D8B030D-6E8A-4147-A177-3AD203B41FA5}">
                      <a16:colId xmlns:a16="http://schemas.microsoft.com/office/drawing/2014/main" val="2758915716"/>
                    </a:ext>
                  </a:extLst>
                </a:gridCol>
                <a:gridCol w="1728670">
                  <a:extLst>
                    <a:ext uri="{9D8B030D-6E8A-4147-A177-3AD203B41FA5}">
                      <a16:colId xmlns:a16="http://schemas.microsoft.com/office/drawing/2014/main" val="3320383536"/>
                    </a:ext>
                  </a:extLst>
                </a:gridCol>
              </a:tblGrid>
              <a:tr h="492919">
                <a:tc>
                  <a:txBody>
                    <a:bodyPr/>
                    <a:lstStyle/>
                    <a:p>
                      <a:pPr algn="ctr"/>
                      <a:r>
                        <a:rPr lang="fr-FR" sz="1400" b="0" dirty="0">
                          <a:solidFill>
                            <a:schemeClr val="tx1"/>
                          </a:solidFill>
                        </a:rPr>
                        <a:t>2 µg Ni/L</a:t>
                      </a:r>
                    </a:p>
                    <a:p>
                      <a:pPr algn="ctr"/>
                      <a:r>
                        <a:rPr lang="fr-FR" sz="1400" b="0" dirty="0">
                          <a:solidFill>
                            <a:schemeClr val="tx1"/>
                          </a:solidFill>
                        </a:rPr>
                        <a:t>(</a:t>
                      </a:r>
                      <a:r>
                        <a:rPr lang="fr-FR" sz="1400" b="0" dirty="0" err="1">
                          <a:solidFill>
                            <a:schemeClr val="tx1"/>
                          </a:solidFill>
                        </a:rPr>
                        <a:t>bioavailable</a:t>
                      </a:r>
                      <a:r>
                        <a:rPr lang="fr-FR" sz="1400" b="0" dirty="0">
                          <a:solidFill>
                            <a:schemeClr val="tx1"/>
                          </a:solidFill>
                        </a:rPr>
                        <a:t>)</a:t>
                      </a:r>
                      <a:endParaRPr lang="en-BE" sz="1400" dirty="0">
                        <a:solidFill>
                          <a:schemeClr val="tx1"/>
                        </a:solidFill>
                      </a:endParaRPr>
                    </a:p>
                  </a:txBody>
                  <a:tcPr marL="64294" marR="64294" marT="32147" marB="32147">
                    <a:gradFill>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tcPr>
                </a:tc>
                <a:tc>
                  <a:txBody>
                    <a:bodyPr/>
                    <a:lstStyle/>
                    <a:p>
                      <a:pPr marL="0" marR="0" lvl="0" indent="0" algn="ctr" defTabSz="1300460"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3.1 </a:t>
                      </a:r>
                      <a:r>
                        <a:rPr lang="de-DE" sz="1400" b="0" dirty="0">
                          <a:solidFill>
                            <a:schemeClr val="tx1"/>
                          </a:solidFill>
                        </a:rPr>
                        <a:t>µg Ni/L</a:t>
                      </a:r>
                    </a:p>
                    <a:p>
                      <a:pPr algn="ctr"/>
                      <a:endParaRPr lang="en-BE" sz="1400" b="0" dirty="0">
                        <a:solidFill>
                          <a:schemeClr val="tx1"/>
                        </a:solidFill>
                      </a:endParaRPr>
                    </a:p>
                  </a:txBody>
                  <a:tcPr marL="64294" marR="64294" marT="32147" marB="32147">
                    <a:gradFill>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tcPr>
                </a:tc>
                <a:tc>
                  <a:txBody>
                    <a:bodyPr/>
                    <a:lstStyle/>
                    <a:p>
                      <a:pPr algn="ctr"/>
                      <a:r>
                        <a:rPr lang="en-US" sz="1400" b="0" dirty="0">
                          <a:solidFill>
                            <a:schemeClr val="tx1"/>
                          </a:solidFill>
                        </a:rPr>
                        <a:t>8.2 µg Ni/L</a:t>
                      </a:r>
                      <a:endParaRPr lang="en-BE" sz="1400" b="0" dirty="0">
                        <a:solidFill>
                          <a:schemeClr val="tx1"/>
                        </a:solidFill>
                      </a:endParaRPr>
                    </a:p>
                  </a:txBody>
                  <a:tcPr marL="64294" marR="64294" marT="32147" marB="32147">
                    <a:gradFill>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tcPr>
                </a:tc>
                <a:tc>
                  <a:txBody>
                    <a:bodyPr/>
                    <a:lstStyle/>
                    <a:p>
                      <a:pPr marL="0" marR="0" lvl="0" indent="0" algn="ctr" defTabSz="1300460"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8.2 µg Ni/L</a:t>
                      </a:r>
                      <a:endParaRPr lang="en-BE" sz="1400" b="0" dirty="0">
                        <a:solidFill>
                          <a:schemeClr val="tx1"/>
                        </a:solidFill>
                      </a:endParaRPr>
                    </a:p>
                    <a:p>
                      <a:pPr algn="ctr"/>
                      <a:endParaRPr lang="en-BE" sz="1400" b="0" dirty="0">
                        <a:solidFill>
                          <a:schemeClr val="tx1"/>
                        </a:solidFill>
                      </a:endParaRPr>
                    </a:p>
                  </a:txBody>
                  <a:tcPr marL="64294" marR="64294" marT="32147" marB="32147">
                    <a:gradFill>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tcPr>
                </a:tc>
                <a:extLst>
                  <a:ext uri="{0D108BD9-81ED-4DB2-BD59-A6C34878D82A}">
                    <a16:rowId xmlns:a16="http://schemas.microsoft.com/office/drawing/2014/main" val="443119896"/>
                  </a:ext>
                </a:extLst>
              </a:tr>
            </a:tbl>
          </a:graphicData>
        </a:graphic>
      </p:graphicFrame>
      <p:sp>
        <p:nvSpPr>
          <p:cNvPr id="18" name="Rectangle: Rounded Corners 17">
            <a:extLst>
              <a:ext uri="{FF2B5EF4-FFF2-40B4-BE49-F238E27FC236}">
                <a16:creationId xmlns:a16="http://schemas.microsoft.com/office/drawing/2014/main" id="{6CF66268-2247-412F-9DD2-A78F5B84EB66}"/>
              </a:ext>
            </a:extLst>
          </p:cNvPr>
          <p:cNvSpPr/>
          <p:nvPr/>
        </p:nvSpPr>
        <p:spPr>
          <a:xfrm>
            <a:off x="659514" y="4183631"/>
            <a:ext cx="1414598" cy="4459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defTabSz="914353">
              <a:defRPr/>
            </a:pPr>
            <a:r>
              <a:rPr lang="en-US" sz="1266" dirty="0">
                <a:solidFill>
                  <a:srgbClr val="003A74"/>
                </a:solidFill>
                <a:latin typeface="Calibri"/>
              </a:rPr>
              <a:t>Draft by JRC</a:t>
            </a:r>
          </a:p>
          <a:p>
            <a:pPr algn="ctr" defTabSz="914353">
              <a:defRPr/>
            </a:pPr>
            <a:r>
              <a:rPr lang="en-US" sz="1266" dirty="0">
                <a:solidFill>
                  <a:srgbClr val="003A74"/>
                </a:solidFill>
                <a:latin typeface="Calibri"/>
              </a:rPr>
              <a:t>(Jul. 2022)</a:t>
            </a:r>
            <a:endParaRPr lang="en-BE" sz="1266" dirty="0">
              <a:solidFill>
                <a:srgbClr val="003A74"/>
              </a:solidFill>
              <a:latin typeface="Calibri"/>
            </a:endParaRPr>
          </a:p>
        </p:txBody>
      </p:sp>
      <p:sp>
        <p:nvSpPr>
          <p:cNvPr id="9" name="Rectangle: Rounded Corners 8">
            <a:extLst>
              <a:ext uri="{FF2B5EF4-FFF2-40B4-BE49-F238E27FC236}">
                <a16:creationId xmlns:a16="http://schemas.microsoft.com/office/drawing/2014/main" id="{7B7DB219-B31E-48DC-828D-CADE493A6996}"/>
              </a:ext>
            </a:extLst>
          </p:cNvPr>
          <p:cNvSpPr/>
          <p:nvPr/>
        </p:nvSpPr>
        <p:spPr>
          <a:xfrm>
            <a:off x="2138263" y="4673865"/>
            <a:ext cx="6696524" cy="57081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3"/>
            <a:endParaRPr lang="en-BE" sz="1828">
              <a:solidFill>
                <a:srgbClr val="FFFFFF"/>
              </a:solidFill>
              <a:latin typeface="Calibri"/>
            </a:endParaRPr>
          </a:p>
        </p:txBody>
      </p:sp>
      <p:sp>
        <p:nvSpPr>
          <p:cNvPr id="4" name="Rectangle: Rounded Corners 3">
            <a:extLst>
              <a:ext uri="{FF2B5EF4-FFF2-40B4-BE49-F238E27FC236}">
                <a16:creationId xmlns:a16="http://schemas.microsoft.com/office/drawing/2014/main" id="{C7E2F3C8-6EAF-7B55-A63B-0D2E8827F694}"/>
              </a:ext>
            </a:extLst>
          </p:cNvPr>
          <p:cNvSpPr/>
          <p:nvPr/>
        </p:nvSpPr>
        <p:spPr>
          <a:xfrm>
            <a:off x="668366" y="4744543"/>
            <a:ext cx="1414598" cy="445928"/>
          </a:xfrm>
          <a:prstGeom prst="roundRect">
            <a:avLst/>
          </a:prstGeom>
          <a:solidFill>
            <a:schemeClr val="accent4">
              <a:lumMod val="40000"/>
              <a:lumOff val="60000"/>
            </a:schemeClr>
          </a:solidFill>
        </p:spPr>
        <p:style>
          <a:lnRef idx="1">
            <a:schemeClr val="dk1"/>
          </a:lnRef>
          <a:fillRef idx="2">
            <a:schemeClr val="dk1"/>
          </a:fillRef>
          <a:effectRef idx="1">
            <a:schemeClr val="dk1"/>
          </a:effectRef>
          <a:fontRef idx="minor">
            <a:schemeClr val="dk1"/>
          </a:fontRef>
        </p:style>
        <p:txBody>
          <a:bodyPr rtlCol="0" anchor="ctr"/>
          <a:lstStyle/>
          <a:p>
            <a:pPr algn="ctr" defTabSz="914353">
              <a:defRPr/>
            </a:pPr>
            <a:r>
              <a:rPr lang="en-US" sz="1266" b="1" dirty="0">
                <a:solidFill>
                  <a:srgbClr val="003A74"/>
                </a:solidFill>
                <a:latin typeface="Calibri"/>
              </a:rPr>
              <a:t>EC proposal</a:t>
            </a:r>
          </a:p>
          <a:p>
            <a:pPr algn="ctr" defTabSz="914353">
              <a:defRPr/>
            </a:pPr>
            <a:r>
              <a:rPr lang="en-US" sz="1266" dirty="0">
                <a:solidFill>
                  <a:srgbClr val="003A74"/>
                </a:solidFill>
                <a:latin typeface="Calibri"/>
              </a:rPr>
              <a:t>(26 Oct. 2022)</a:t>
            </a:r>
            <a:endParaRPr lang="en-BE" sz="1266" dirty="0">
              <a:solidFill>
                <a:srgbClr val="003A74"/>
              </a:solidFill>
              <a:latin typeface="Calibri"/>
            </a:endParaRPr>
          </a:p>
        </p:txBody>
      </p:sp>
    </p:spTree>
    <p:extLst>
      <p:ext uri="{BB962C8B-B14F-4D97-AF65-F5344CB8AC3E}">
        <p14:creationId xmlns:p14="http://schemas.microsoft.com/office/powerpoint/2010/main" val="35233132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986" y="188640"/>
            <a:ext cx="6646331" cy="825353"/>
          </a:xfrm>
        </p:spPr>
        <p:txBody>
          <a:bodyPr>
            <a:noAutofit/>
          </a:bodyPr>
          <a:lstStyle/>
          <a:p>
            <a:r>
              <a:rPr lang="en-GB" dirty="0"/>
              <a:t>Review of EU Nickel EQS</a:t>
            </a:r>
          </a:p>
        </p:txBody>
      </p:sp>
      <p:sp>
        <p:nvSpPr>
          <p:cNvPr id="3" name="Content Placeholder 2"/>
          <p:cNvSpPr>
            <a:spLocks noGrp="1"/>
          </p:cNvSpPr>
          <p:nvPr>
            <p:ph idx="1"/>
          </p:nvPr>
        </p:nvSpPr>
        <p:spPr>
          <a:xfrm>
            <a:off x="51133" y="908720"/>
            <a:ext cx="9012251" cy="4717235"/>
          </a:xfrm>
        </p:spPr>
        <p:txBody>
          <a:bodyPr>
            <a:noAutofit/>
          </a:bodyPr>
          <a:lstStyle/>
          <a:p>
            <a:pPr indent="0">
              <a:buNone/>
            </a:pPr>
            <a:r>
              <a:rPr lang="en-US" sz="1800" b="1" dirty="0"/>
              <a:t>Status and next steps in the EU process: </a:t>
            </a:r>
          </a:p>
          <a:p>
            <a:pPr indent="0">
              <a:buNone/>
            </a:pPr>
            <a:endParaRPr lang="en-US" sz="844" b="1" dirty="0"/>
          </a:p>
          <a:p>
            <a:pPr marL="321457" indent="-321457"/>
            <a:r>
              <a:rPr lang="en-US" sz="1969" dirty="0"/>
              <a:t>14 Oct. 2022: preliminary SCHEER Opinion published for comments by 11 Nov. 2022</a:t>
            </a:r>
          </a:p>
          <a:p>
            <a:pPr marL="321457" indent="-321457"/>
            <a:endParaRPr lang="en-US" sz="1406" dirty="0">
              <a:solidFill>
                <a:schemeClr val="tx1"/>
              </a:solidFill>
            </a:endParaRPr>
          </a:p>
          <a:p>
            <a:pPr marL="321457" indent="-321457"/>
            <a:r>
              <a:rPr lang="en-US" sz="1969" b="1" dirty="0">
                <a:solidFill>
                  <a:schemeClr val="tx1"/>
                </a:solidFill>
              </a:rPr>
              <a:t>26 October 2022: publication of EC legislative proposal! </a:t>
            </a:r>
          </a:p>
          <a:p>
            <a:pPr indent="0">
              <a:buNone/>
            </a:pPr>
            <a:endParaRPr lang="en-US" sz="844" b="1" dirty="0">
              <a:solidFill>
                <a:schemeClr val="tx1"/>
              </a:solidFill>
            </a:endParaRPr>
          </a:p>
          <a:p>
            <a:pPr marL="928936" lvl="1" indent="-321457"/>
            <a:r>
              <a:rPr lang="en-US" sz="1969" dirty="0"/>
              <a:t>2023/24: examination and adoption by EP and Council (political process) </a:t>
            </a:r>
          </a:p>
          <a:p>
            <a:pPr indent="0">
              <a:buNone/>
            </a:pPr>
            <a:endParaRPr lang="en-GB" sz="984" b="1" dirty="0"/>
          </a:p>
          <a:p>
            <a:pPr indent="0">
              <a:buNone/>
            </a:pPr>
            <a:r>
              <a:rPr lang="en-GB" sz="1969" b="1" dirty="0"/>
              <a:t>NI views:</a:t>
            </a:r>
          </a:p>
          <a:p>
            <a:pPr marL="321440" indent="-321440"/>
            <a:endParaRPr lang="en-GB" sz="844" dirty="0"/>
          </a:p>
          <a:p>
            <a:pPr marL="321440" indent="-321440"/>
            <a:r>
              <a:rPr lang="en-US" sz="1969" dirty="0"/>
              <a:t>The existing EU Ni EQS (4 µg / L)  is still adequate: when properly implemented, compliance is very high, indicating that Ni is not a continental scale risk</a:t>
            </a:r>
          </a:p>
          <a:p>
            <a:pPr marL="321440" indent="-321440"/>
            <a:endParaRPr lang="en-US" sz="1406" dirty="0"/>
          </a:p>
          <a:p>
            <a:pPr marL="321440" indent="-321440"/>
            <a:r>
              <a:rPr lang="en-US" sz="1969" b="1" dirty="0">
                <a:solidFill>
                  <a:schemeClr val="tx1"/>
                </a:solidFill>
              </a:rPr>
              <a:t>We do not agree with the EC proposals</a:t>
            </a:r>
            <a:r>
              <a:rPr lang="en-US" sz="1969" dirty="0"/>
              <a:t>, and the reduction of the freshwater EQS (from 4 to 2 µg/L) which is based only on an increase in the AF from 1 to 2:</a:t>
            </a:r>
          </a:p>
          <a:p>
            <a:pPr indent="0">
              <a:buNone/>
            </a:pPr>
            <a:endParaRPr lang="en-US" sz="562" dirty="0"/>
          </a:p>
          <a:p>
            <a:pPr marL="928919" lvl="1" indent="-321440"/>
            <a:r>
              <a:rPr lang="en-US" sz="1687" dirty="0"/>
              <a:t>Not all available data have been considered by the JRC</a:t>
            </a:r>
          </a:p>
          <a:p>
            <a:pPr marL="928919" lvl="1" indent="-321440"/>
            <a:r>
              <a:rPr lang="en-US" sz="1687" dirty="0"/>
              <a:t>The increase in knowledge and data since 2013 should reduce uncertainty</a:t>
            </a:r>
          </a:p>
          <a:p>
            <a:pPr lvl="1" indent="0">
              <a:buNone/>
            </a:pPr>
            <a:endParaRPr lang="en-US" sz="1406" dirty="0"/>
          </a:p>
          <a:p>
            <a:pPr marL="321440" indent="-321440"/>
            <a:r>
              <a:rPr lang="en-US" sz="1969" dirty="0"/>
              <a:t>Rather than a revision, the EU priority should be the correct application of the EQS</a:t>
            </a:r>
            <a:endParaRPr lang="en-US" sz="1800" dirty="0"/>
          </a:p>
          <a:p>
            <a:pPr marL="321440" indent="-321440"/>
            <a:endParaRPr lang="en-US" sz="1800" dirty="0"/>
          </a:p>
          <a:p>
            <a:pPr marL="321440" indent="-321440"/>
            <a:endParaRPr lang="en-US" sz="1800" dirty="0"/>
          </a:p>
          <a:p>
            <a:pPr indent="0">
              <a:buNone/>
            </a:pPr>
            <a:endParaRPr lang="en-GB" sz="1800" dirty="0"/>
          </a:p>
          <a:p>
            <a:pPr marL="321440" indent="-321440"/>
            <a:endParaRPr lang="en-GB" sz="1800" dirty="0"/>
          </a:p>
          <a:p>
            <a:pPr marL="321440" indent="-321440"/>
            <a:endParaRPr lang="en-GB" sz="1800" dirty="0"/>
          </a:p>
          <a:p>
            <a:pPr marL="321440" indent="-321440"/>
            <a:endParaRPr lang="en-GB" sz="1800" dirty="0"/>
          </a:p>
          <a:p>
            <a:pPr marL="321440" indent="-321440"/>
            <a:endParaRPr lang="en-GB" sz="1800" dirty="0"/>
          </a:p>
          <a:p>
            <a:pPr marL="321440" indent="-321440"/>
            <a:endParaRPr lang="en-GB" sz="1800" dirty="0"/>
          </a:p>
          <a:p>
            <a:pPr marL="321440" indent="-321440"/>
            <a:endParaRPr lang="en-GB" sz="1800" dirty="0"/>
          </a:p>
          <a:p>
            <a:pPr marL="321440" indent="-321440"/>
            <a:endParaRPr lang="en-GB" sz="1800" dirty="0"/>
          </a:p>
          <a:p>
            <a:pPr indent="0">
              <a:buNone/>
            </a:pPr>
            <a:endParaRPr lang="en-GB" sz="773" dirty="0"/>
          </a:p>
          <a:p>
            <a:pPr indent="0">
              <a:buNone/>
            </a:pPr>
            <a:endParaRPr lang="en-GB" sz="562" dirty="0"/>
          </a:p>
          <a:p>
            <a:pPr indent="0">
              <a:buNone/>
            </a:pPr>
            <a:endParaRPr lang="en-GB" sz="2812" dirty="0"/>
          </a:p>
        </p:txBody>
      </p:sp>
      <p:sp>
        <p:nvSpPr>
          <p:cNvPr id="8" name="ZoneTexte 4"/>
          <p:cNvSpPr txBox="1"/>
          <p:nvPr/>
        </p:nvSpPr>
        <p:spPr>
          <a:xfrm>
            <a:off x="80615" y="6061793"/>
            <a:ext cx="8982770" cy="741485"/>
          </a:xfrm>
          <a:prstGeom prst="rect">
            <a:avLst/>
          </a:prstGeom>
          <a:solidFill>
            <a:schemeClr val="tx1"/>
          </a:solidFill>
        </p:spPr>
        <p:txBody>
          <a:bodyPr wrap="square" rtlCol="0">
            <a:spAutoFit/>
          </a:bodyPr>
          <a:lstStyle/>
          <a:p>
            <a:pPr marL="177172" algn="ctr" defTabSz="914353">
              <a:defRPr/>
            </a:pPr>
            <a:r>
              <a:rPr lang="en-US" sz="2109" dirty="0">
                <a:solidFill>
                  <a:srgbClr val="FFFFFF"/>
                </a:solidFill>
                <a:latin typeface="Calibri" pitchFamily="34" charset="0"/>
              </a:rPr>
              <a:t>We have concerns on the contents, process and potential impacts</a:t>
            </a:r>
          </a:p>
          <a:p>
            <a:pPr marL="177172" algn="ctr" defTabSz="914353">
              <a:defRPr/>
            </a:pPr>
            <a:r>
              <a:rPr lang="en-US" sz="2109" dirty="0">
                <a:solidFill>
                  <a:srgbClr val="FFFFFF"/>
                </a:solidFill>
                <a:latin typeface="Calibri" pitchFamily="34" charset="0"/>
              </a:rPr>
              <a:t>NI-NiPERA to comment on SCHEER opinion and engage in the political process</a:t>
            </a:r>
          </a:p>
        </p:txBody>
      </p:sp>
    </p:spTree>
    <p:extLst>
      <p:ext uri="{BB962C8B-B14F-4D97-AF65-F5344CB8AC3E}">
        <p14:creationId xmlns:p14="http://schemas.microsoft.com/office/powerpoint/2010/main" val="29473099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107505" y="1"/>
            <a:ext cx="1589231" cy="620687"/>
          </a:xfrm>
          <a:prstGeom prst="rect">
            <a:avLst/>
          </a:prstGeom>
          <a:noFill/>
          <a:ln w="9525">
            <a:noFill/>
            <a:miter lim="800000"/>
            <a:headEnd/>
            <a:tailEnd/>
          </a:ln>
        </p:spPr>
      </p:pic>
      <p:pic>
        <p:nvPicPr>
          <p:cNvPr id="5" name="Picture 3"/>
          <p:cNvPicPr>
            <a:picLocks noChangeAspect="1" noChangeArrowheads="1"/>
          </p:cNvPicPr>
          <p:nvPr/>
        </p:nvPicPr>
        <p:blipFill>
          <a:blip r:embed="rId4" cstate="print"/>
          <a:srcRect/>
          <a:stretch>
            <a:fillRect/>
          </a:stretch>
        </p:blipFill>
        <p:spPr bwMode="auto">
          <a:xfrm>
            <a:off x="1763688" y="116632"/>
            <a:ext cx="2717601" cy="619200"/>
          </a:xfrm>
          <a:prstGeom prst="rect">
            <a:avLst/>
          </a:prstGeom>
          <a:noFill/>
          <a:ln w="9525">
            <a:noFill/>
            <a:miter lim="800000"/>
            <a:headEnd/>
            <a:tailEnd/>
          </a:ln>
        </p:spPr>
      </p:pic>
      <p:pic>
        <p:nvPicPr>
          <p:cNvPr id="6" name="Picture 3" descr="SEA Logo.jpg"/>
          <p:cNvPicPr>
            <a:picLocks noChangeAspect="1"/>
          </p:cNvPicPr>
          <p:nvPr/>
        </p:nvPicPr>
        <p:blipFill>
          <a:blip r:embed="rId5" cstate="print"/>
          <a:srcRect/>
          <a:stretch>
            <a:fillRect/>
          </a:stretch>
        </p:blipFill>
        <p:spPr bwMode="auto">
          <a:xfrm>
            <a:off x="6516217" y="116632"/>
            <a:ext cx="1152128" cy="768410"/>
          </a:xfrm>
          <a:prstGeom prst="rect">
            <a:avLst/>
          </a:prstGeom>
          <a:noFill/>
          <a:ln w="9525">
            <a:noFill/>
            <a:miter lim="800000"/>
            <a:headEnd/>
            <a:tailEnd/>
          </a:ln>
        </p:spPr>
      </p:pic>
      <p:cxnSp>
        <p:nvCxnSpPr>
          <p:cNvPr id="7" name="Straight Connector 6"/>
          <p:cNvCxnSpPr/>
          <p:nvPr/>
        </p:nvCxnSpPr>
        <p:spPr>
          <a:xfrm>
            <a:off x="179512" y="692696"/>
            <a:ext cx="619268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51520" y="6309320"/>
            <a:ext cx="4104456"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4427984" y="6093296"/>
            <a:ext cx="4410182" cy="369332"/>
          </a:xfrm>
          <a:prstGeom prst="rect">
            <a:avLst/>
          </a:prstGeom>
        </p:spPr>
        <p:txBody>
          <a:bodyPr wrap="none">
            <a:spAutoFit/>
          </a:bodyPr>
          <a:lstStyle/>
          <a:p>
            <a:r>
              <a:rPr lang="en-GB" dirty="0">
                <a:solidFill>
                  <a:schemeClr val="bg1">
                    <a:lumMod val="65000"/>
                  </a:schemeClr>
                </a:solidFill>
                <a:latin typeface="Candara" pitchFamily="34" charset="0"/>
              </a:rPr>
              <a:t>The power of membership </a:t>
            </a:r>
            <a:r>
              <a:rPr lang="en-GB" dirty="0">
                <a:solidFill>
                  <a:srgbClr val="FF0000"/>
                </a:solidFill>
                <a:latin typeface="Candara" pitchFamily="34" charset="0"/>
              </a:rPr>
              <a:t>www.sea.org.uk</a:t>
            </a:r>
          </a:p>
        </p:txBody>
      </p:sp>
      <p:pic>
        <p:nvPicPr>
          <p:cNvPr id="13" name="Picture 12">
            <a:extLst>
              <a:ext uri="{FF2B5EF4-FFF2-40B4-BE49-F238E27FC236}">
                <a16:creationId xmlns:a16="http://schemas.microsoft.com/office/drawing/2014/main" id="{D40A1302-4E0C-084B-B923-670BF8895958}"/>
              </a:ext>
            </a:extLst>
          </p:cNvPr>
          <p:cNvPicPr>
            <a:picLocks noChangeAspect="1"/>
          </p:cNvPicPr>
          <p:nvPr/>
        </p:nvPicPr>
        <p:blipFill>
          <a:blip r:embed="rId6"/>
          <a:stretch>
            <a:fillRect/>
          </a:stretch>
        </p:blipFill>
        <p:spPr>
          <a:xfrm>
            <a:off x="8059834" y="116632"/>
            <a:ext cx="778332" cy="784975"/>
          </a:xfrm>
          <a:prstGeom prst="rect">
            <a:avLst/>
          </a:prstGeom>
        </p:spPr>
      </p:pic>
      <p:sp>
        <p:nvSpPr>
          <p:cNvPr id="14" name="Title 1">
            <a:extLst>
              <a:ext uri="{FF2B5EF4-FFF2-40B4-BE49-F238E27FC236}">
                <a16:creationId xmlns:a16="http://schemas.microsoft.com/office/drawing/2014/main" id="{F25726E5-BE9D-5F4F-BF5E-FD16AA96D80D}"/>
              </a:ext>
            </a:extLst>
          </p:cNvPr>
          <p:cNvSpPr txBox="1">
            <a:spLocks/>
          </p:cNvSpPr>
          <p:nvPr/>
        </p:nvSpPr>
        <p:spPr>
          <a:xfrm>
            <a:off x="457200" y="1009609"/>
            <a:ext cx="6923112" cy="83002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a:t>Information supplied by Marlen Moreno </a:t>
            </a:r>
          </a:p>
        </p:txBody>
      </p:sp>
      <p:sp>
        <p:nvSpPr>
          <p:cNvPr id="15" name="Content Placeholder 2">
            <a:extLst>
              <a:ext uri="{FF2B5EF4-FFF2-40B4-BE49-F238E27FC236}">
                <a16:creationId xmlns:a16="http://schemas.microsoft.com/office/drawing/2014/main" id="{11180C1B-ACC8-B242-B0ED-D8C76216720E}"/>
              </a:ext>
            </a:extLst>
          </p:cNvPr>
          <p:cNvSpPr txBox="1">
            <a:spLocks/>
          </p:cNvSpPr>
          <p:nvPr/>
        </p:nvSpPr>
        <p:spPr>
          <a:xfrm>
            <a:off x="457200" y="1988842"/>
            <a:ext cx="8229600" cy="4137321"/>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endParaRPr lang="en-US" sz="2400" dirty="0">
              <a:solidFill>
                <a:schemeClr val="tx1"/>
              </a:solidFill>
            </a:endParaRPr>
          </a:p>
        </p:txBody>
      </p:sp>
      <p:pic>
        <p:nvPicPr>
          <p:cNvPr id="10" name="Picture 9">
            <a:extLst>
              <a:ext uri="{FF2B5EF4-FFF2-40B4-BE49-F238E27FC236}">
                <a16:creationId xmlns:a16="http://schemas.microsoft.com/office/drawing/2014/main" id="{DE802648-9C84-3805-CBED-500F5D435B1E}"/>
              </a:ext>
            </a:extLst>
          </p:cNvPr>
          <p:cNvPicPr>
            <a:picLocks noChangeAspect="1"/>
          </p:cNvPicPr>
          <p:nvPr/>
        </p:nvPicPr>
        <p:blipFill>
          <a:blip r:embed="rId7"/>
          <a:stretch>
            <a:fillRect/>
          </a:stretch>
        </p:blipFill>
        <p:spPr>
          <a:xfrm>
            <a:off x="107505" y="1700808"/>
            <a:ext cx="3419285" cy="4425353"/>
          </a:xfrm>
          <a:prstGeom prst="rect">
            <a:avLst/>
          </a:prstGeom>
        </p:spPr>
      </p:pic>
      <p:pic>
        <p:nvPicPr>
          <p:cNvPr id="12" name="Picture 11">
            <a:extLst>
              <a:ext uri="{FF2B5EF4-FFF2-40B4-BE49-F238E27FC236}">
                <a16:creationId xmlns:a16="http://schemas.microsoft.com/office/drawing/2014/main" id="{A772FBE7-637C-22D0-EF5C-276ABF7E36A5}"/>
              </a:ext>
            </a:extLst>
          </p:cNvPr>
          <p:cNvPicPr>
            <a:picLocks noChangeAspect="1"/>
          </p:cNvPicPr>
          <p:nvPr/>
        </p:nvPicPr>
        <p:blipFill>
          <a:blip r:embed="rId8"/>
          <a:stretch>
            <a:fillRect/>
          </a:stretch>
        </p:blipFill>
        <p:spPr>
          <a:xfrm>
            <a:off x="3598798" y="1696827"/>
            <a:ext cx="3489980" cy="4396469"/>
          </a:xfrm>
          <a:prstGeom prst="rect">
            <a:avLst/>
          </a:prstGeom>
        </p:spPr>
      </p:pic>
    </p:spTree>
    <p:extLst>
      <p:ext uri="{BB962C8B-B14F-4D97-AF65-F5344CB8AC3E}">
        <p14:creationId xmlns:p14="http://schemas.microsoft.com/office/powerpoint/2010/main" val="20668676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107505" y="1"/>
            <a:ext cx="1589231" cy="620687"/>
          </a:xfrm>
          <a:prstGeom prst="rect">
            <a:avLst/>
          </a:prstGeom>
          <a:noFill/>
          <a:ln w="9525">
            <a:noFill/>
            <a:miter lim="800000"/>
            <a:headEnd/>
            <a:tailEnd/>
          </a:ln>
        </p:spPr>
      </p:pic>
      <p:pic>
        <p:nvPicPr>
          <p:cNvPr id="5" name="Picture 3"/>
          <p:cNvPicPr>
            <a:picLocks noChangeAspect="1" noChangeArrowheads="1"/>
          </p:cNvPicPr>
          <p:nvPr/>
        </p:nvPicPr>
        <p:blipFill>
          <a:blip r:embed="rId4" cstate="print"/>
          <a:srcRect/>
          <a:stretch>
            <a:fillRect/>
          </a:stretch>
        </p:blipFill>
        <p:spPr bwMode="auto">
          <a:xfrm>
            <a:off x="1763688" y="116632"/>
            <a:ext cx="2717601" cy="619200"/>
          </a:xfrm>
          <a:prstGeom prst="rect">
            <a:avLst/>
          </a:prstGeom>
          <a:noFill/>
          <a:ln w="9525">
            <a:noFill/>
            <a:miter lim="800000"/>
            <a:headEnd/>
            <a:tailEnd/>
          </a:ln>
        </p:spPr>
      </p:pic>
      <p:pic>
        <p:nvPicPr>
          <p:cNvPr id="6" name="Picture 3" descr="SEA Logo.jpg"/>
          <p:cNvPicPr>
            <a:picLocks noChangeAspect="1"/>
          </p:cNvPicPr>
          <p:nvPr/>
        </p:nvPicPr>
        <p:blipFill>
          <a:blip r:embed="rId5" cstate="print"/>
          <a:srcRect/>
          <a:stretch>
            <a:fillRect/>
          </a:stretch>
        </p:blipFill>
        <p:spPr bwMode="auto">
          <a:xfrm>
            <a:off x="6516217" y="116632"/>
            <a:ext cx="1152128" cy="768410"/>
          </a:xfrm>
          <a:prstGeom prst="rect">
            <a:avLst/>
          </a:prstGeom>
          <a:noFill/>
          <a:ln w="9525">
            <a:noFill/>
            <a:miter lim="800000"/>
            <a:headEnd/>
            <a:tailEnd/>
          </a:ln>
        </p:spPr>
      </p:pic>
      <p:cxnSp>
        <p:nvCxnSpPr>
          <p:cNvPr id="7" name="Straight Connector 6"/>
          <p:cNvCxnSpPr/>
          <p:nvPr/>
        </p:nvCxnSpPr>
        <p:spPr>
          <a:xfrm>
            <a:off x="179512" y="692696"/>
            <a:ext cx="619268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51520" y="6309320"/>
            <a:ext cx="4104456"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4427984" y="6093296"/>
            <a:ext cx="4410182" cy="369332"/>
          </a:xfrm>
          <a:prstGeom prst="rect">
            <a:avLst/>
          </a:prstGeom>
        </p:spPr>
        <p:txBody>
          <a:bodyPr wrap="none">
            <a:spAutoFit/>
          </a:bodyPr>
          <a:lstStyle/>
          <a:p>
            <a:r>
              <a:rPr lang="en-GB" dirty="0">
                <a:solidFill>
                  <a:schemeClr val="bg1">
                    <a:lumMod val="65000"/>
                  </a:schemeClr>
                </a:solidFill>
                <a:latin typeface="Candara" pitchFamily="34" charset="0"/>
              </a:rPr>
              <a:t>The power of membership </a:t>
            </a:r>
            <a:r>
              <a:rPr lang="en-GB" dirty="0">
                <a:solidFill>
                  <a:srgbClr val="FF0000"/>
                </a:solidFill>
                <a:latin typeface="Candara" pitchFamily="34" charset="0"/>
              </a:rPr>
              <a:t>www.sea.org.uk</a:t>
            </a:r>
          </a:p>
        </p:txBody>
      </p:sp>
      <p:pic>
        <p:nvPicPr>
          <p:cNvPr id="13" name="Picture 12">
            <a:extLst>
              <a:ext uri="{FF2B5EF4-FFF2-40B4-BE49-F238E27FC236}">
                <a16:creationId xmlns:a16="http://schemas.microsoft.com/office/drawing/2014/main" id="{D40A1302-4E0C-084B-B923-670BF8895958}"/>
              </a:ext>
            </a:extLst>
          </p:cNvPr>
          <p:cNvPicPr>
            <a:picLocks noChangeAspect="1"/>
          </p:cNvPicPr>
          <p:nvPr/>
        </p:nvPicPr>
        <p:blipFill>
          <a:blip r:embed="rId6"/>
          <a:stretch>
            <a:fillRect/>
          </a:stretch>
        </p:blipFill>
        <p:spPr>
          <a:xfrm>
            <a:off x="8059834" y="116632"/>
            <a:ext cx="778332" cy="784975"/>
          </a:xfrm>
          <a:prstGeom prst="rect">
            <a:avLst/>
          </a:prstGeom>
        </p:spPr>
      </p:pic>
      <p:sp>
        <p:nvSpPr>
          <p:cNvPr id="14" name="Title 1">
            <a:extLst>
              <a:ext uri="{FF2B5EF4-FFF2-40B4-BE49-F238E27FC236}">
                <a16:creationId xmlns:a16="http://schemas.microsoft.com/office/drawing/2014/main" id="{F25726E5-BE9D-5F4F-BF5E-FD16AA96D80D}"/>
              </a:ext>
            </a:extLst>
          </p:cNvPr>
          <p:cNvSpPr txBox="1">
            <a:spLocks/>
          </p:cNvSpPr>
          <p:nvPr/>
        </p:nvSpPr>
        <p:spPr>
          <a:xfrm>
            <a:off x="457200" y="1009609"/>
            <a:ext cx="6923112" cy="83002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a:t>Information supplied by Marlen Moreno </a:t>
            </a:r>
          </a:p>
        </p:txBody>
      </p:sp>
      <p:sp>
        <p:nvSpPr>
          <p:cNvPr id="15" name="Content Placeholder 2">
            <a:extLst>
              <a:ext uri="{FF2B5EF4-FFF2-40B4-BE49-F238E27FC236}">
                <a16:creationId xmlns:a16="http://schemas.microsoft.com/office/drawing/2014/main" id="{11180C1B-ACC8-B242-B0ED-D8C76216720E}"/>
              </a:ext>
            </a:extLst>
          </p:cNvPr>
          <p:cNvSpPr txBox="1">
            <a:spLocks/>
          </p:cNvSpPr>
          <p:nvPr/>
        </p:nvSpPr>
        <p:spPr>
          <a:xfrm>
            <a:off x="457200" y="1988842"/>
            <a:ext cx="8229600" cy="4137321"/>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endParaRPr lang="en-US" sz="2400" dirty="0">
              <a:solidFill>
                <a:schemeClr val="tx1"/>
              </a:solidFill>
            </a:endParaRPr>
          </a:p>
        </p:txBody>
      </p:sp>
      <p:pic>
        <p:nvPicPr>
          <p:cNvPr id="3" name="Picture 2">
            <a:extLst>
              <a:ext uri="{FF2B5EF4-FFF2-40B4-BE49-F238E27FC236}">
                <a16:creationId xmlns:a16="http://schemas.microsoft.com/office/drawing/2014/main" id="{F00044C2-CC2B-C792-D22F-5FD11850C6E6}"/>
              </a:ext>
            </a:extLst>
          </p:cNvPr>
          <p:cNvPicPr>
            <a:picLocks noChangeAspect="1"/>
          </p:cNvPicPr>
          <p:nvPr/>
        </p:nvPicPr>
        <p:blipFill>
          <a:blip r:embed="rId7"/>
          <a:stretch>
            <a:fillRect/>
          </a:stretch>
        </p:blipFill>
        <p:spPr>
          <a:xfrm>
            <a:off x="285047" y="1700812"/>
            <a:ext cx="3991571" cy="4522204"/>
          </a:xfrm>
          <a:prstGeom prst="rect">
            <a:avLst/>
          </a:prstGeom>
        </p:spPr>
      </p:pic>
      <p:pic>
        <p:nvPicPr>
          <p:cNvPr id="16" name="Picture 15">
            <a:extLst>
              <a:ext uri="{FF2B5EF4-FFF2-40B4-BE49-F238E27FC236}">
                <a16:creationId xmlns:a16="http://schemas.microsoft.com/office/drawing/2014/main" id="{B41155FB-B442-A204-4832-A75C788C4544}"/>
              </a:ext>
            </a:extLst>
          </p:cNvPr>
          <p:cNvPicPr>
            <a:picLocks noChangeAspect="1"/>
          </p:cNvPicPr>
          <p:nvPr/>
        </p:nvPicPr>
        <p:blipFill>
          <a:blip r:embed="rId8"/>
          <a:stretch>
            <a:fillRect/>
          </a:stretch>
        </p:blipFill>
        <p:spPr>
          <a:xfrm>
            <a:off x="4391891" y="1679531"/>
            <a:ext cx="4136825" cy="4446632"/>
          </a:xfrm>
          <a:prstGeom prst="rect">
            <a:avLst/>
          </a:prstGeom>
        </p:spPr>
      </p:pic>
    </p:spTree>
    <p:extLst>
      <p:ext uri="{BB962C8B-B14F-4D97-AF65-F5344CB8AC3E}">
        <p14:creationId xmlns:p14="http://schemas.microsoft.com/office/powerpoint/2010/main" val="1469181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107505" y="1"/>
            <a:ext cx="1589231" cy="620687"/>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1763688" y="116632"/>
            <a:ext cx="2717601" cy="619200"/>
          </a:xfrm>
          <a:prstGeom prst="rect">
            <a:avLst/>
          </a:prstGeom>
          <a:noFill/>
          <a:ln w="9525">
            <a:noFill/>
            <a:miter lim="800000"/>
            <a:headEnd/>
            <a:tailEnd/>
          </a:ln>
        </p:spPr>
      </p:pic>
      <p:pic>
        <p:nvPicPr>
          <p:cNvPr id="7" name="Picture 3" descr="SEA Logo.jpg"/>
          <p:cNvPicPr>
            <a:picLocks noChangeAspect="1"/>
          </p:cNvPicPr>
          <p:nvPr/>
        </p:nvPicPr>
        <p:blipFill>
          <a:blip r:embed="rId5" cstate="print"/>
          <a:srcRect/>
          <a:stretch>
            <a:fillRect/>
          </a:stretch>
        </p:blipFill>
        <p:spPr bwMode="auto">
          <a:xfrm>
            <a:off x="6516217" y="116632"/>
            <a:ext cx="1152128" cy="768410"/>
          </a:xfrm>
          <a:prstGeom prst="rect">
            <a:avLst/>
          </a:prstGeom>
          <a:noFill/>
          <a:ln w="9525">
            <a:noFill/>
            <a:miter lim="800000"/>
            <a:headEnd/>
            <a:tailEnd/>
          </a:ln>
        </p:spPr>
      </p:pic>
      <p:cxnSp>
        <p:nvCxnSpPr>
          <p:cNvPr id="9" name="Straight Connector 8"/>
          <p:cNvCxnSpPr/>
          <p:nvPr/>
        </p:nvCxnSpPr>
        <p:spPr>
          <a:xfrm>
            <a:off x="179512" y="692696"/>
            <a:ext cx="619268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4427984" y="6093296"/>
            <a:ext cx="4410182" cy="369332"/>
          </a:xfrm>
          <a:prstGeom prst="rect">
            <a:avLst/>
          </a:prstGeom>
        </p:spPr>
        <p:txBody>
          <a:bodyPr wrap="none">
            <a:spAutoFit/>
          </a:bodyPr>
          <a:lstStyle/>
          <a:p>
            <a:r>
              <a:rPr lang="en-GB" dirty="0">
                <a:solidFill>
                  <a:schemeClr val="bg1">
                    <a:lumMod val="65000"/>
                  </a:schemeClr>
                </a:solidFill>
                <a:latin typeface="Candara" pitchFamily="34" charset="0"/>
              </a:rPr>
              <a:t>The power of membership </a:t>
            </a:r>
            <a:r>
              <a:rPr lang="en-GB" dirty="0">
                <a:solidFill>
                  <a:srgbClr val="FF0000"/>
                </a:solidFill>
                <a:latin typeface="Candara" pitchFamily="34" charset="0"/>
              </a:rPr>
              <a:t>www.sea.org.uk</a:t>
            </a:r>
          </a:p>
        </p:txBody>
      </p:sp>
      <p:cxnSp>
        <p:nvCxnSpPr>
          <p:cNvPr id="13" name="Straight Connector 12"/>
          <p:cNvCxnSpPr/>
          <p:nvPr/>
        </p:nvCxnSpPr>
        <p:spPr>
          <a:xfrm>
            <a:off x="251520" y="6309320"/>
            <a:ext cx="4104456"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58BCE21E-A35A-DF4C-9F7A-3B39AE85950E}"/>
              </a:ext>
            </a:extLst>
          </p:cNvPr>
          <p:cNvPicPr>
            <a:picLocks noChangeAspect="1"/>
          </p:cNvPicPr>
          <p:nvPr/>
        </p:nvPicPr>
        <p:blipFill>
          <a:blip r:embed="rId6"/>
          <a:stretch>
            <a:fillRect/>
          </a:stretch>
        </p:blipFill>
        <p:spPr>
          <a:xfrm>
            <a:off x="8059834" y="116632"/>
            <a:ext cx="778332" cy="784975"/>
          </a:xfrm>
          <a:prstGeom prst="rect">
            <a:avLst/>
          </a:prstGeom>
        </p:spPr>
      </p:pic>
      <p:sp>
        <p:nvSpPr>
          <p:cNvPr id="2" name="Rectangle 2">
            <a:extLst>
              <a:ext uri="{FF2B5EF4-FFF2-40B4-BE49-F238E27FC236}">
                <a16:creationId xmlns:a16="http://schemas.microsoft.com/office/drawing/2014/main" id="{E1F4C3DD-161B-264C-BCBA-D86A96E212AF}"/>
              </a:ext>
            </a:extLst>
          </p:cNvPr>
          <p:cNvSpPr>
            <a:spLocks noChangeArrowheads="1"/>
          </p:cNvSpPr>
          <p:nvPr/>
        </p:nvSpPr>
        <p:spPr bwMode="auto">
          <a:xfrm>
            <a:off x="1778901" y="220710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11" name="Picture 2" descr="Do You Have Any Questions?&quot; — Candacy UK">
            <a:extLst>
              <a:ext uri="{FF2B5EF4-FFF2-40B4-BE49-F238E27FC236}">
                <a16:creationId xmlns:a16="http://schemas.microsoft.com/office/drawing/2014/main" id="{C364DAA7-3625-D842-A415-72A2E97CF8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081" y="1020670"/>
            <a:ext cx="8316416" cy="415820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75E1114-A347-114A-806D-63063B4996DB}"/>
              </a:ext>
            </a:extLst>
          </p:cNvPr>
          <p:cNvSpPr txBox="1"/>
          <p:nvPr/>
        </p:nvSpPr>
        <p:spPr>
          <a:xfrm>
            <a:off x="467545" y="5314506"/>
            <a:ext cx="8424935" cy="523220"/>
          </a:xfrm>
          <a:prstGeom prst="rect">
            <a:avLst/>
          </a:prstGeom>
          <a:noFill/>
        </p:spPr>
        <p:txBody>
          <a:bodyPr wrap="square" rtlCol="0">
            <a:spAutoFit/>
          </a:bodyPr>
          <a:lstStyle/>
          <a:p>
            <a:r>
              <a:rPr lang="en-US" sz="2800" dirty="0"/>
              <a:t>DONM – 2023 dates to be confirmed</a:t>
            </a:r>
            <a:endParaRPr lang="en-US" sz="2400" dirty="0"/>
          </a:p>
        </p:txBody>
      </p:sp>
    </p:spTree>
    <p:extLst>
      <p:ext uri="{BB962C8B-B14F-4D97-AF65-F5344CB8AC3E}">
        <p14:creationId xmlns:p14="http://schemas.microsoft.com/office/powerpoint/2010/main" val="33264190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107505" y="1"/>
            <a:ext cx="1589231" cy="620687"/>
          </a:xfrm>
          <a:prstGeom prst="rect">
            <a:avLst/>
          </a:prstGeom>
          <a:noFill/>
          <a:ln w="9525">
            <a:noFill/>
            <a:miter lim="800000"/>
            <a:headEnd/>
            <a:tailEnd/>
          </a:ln>
        </p:spPr>
      </p:pic>
      <p:pic>
        <p:nvPicPr>
          <p:cNvPr id="3" name="Picture 3"/>
          <p:cNvPicPr>
            <a:picLocks noChangeAspect="1" noChangeArrowheads="1"/>
          </p:cNvPicPr>
          <p:nvPr/>
        </p:nvPicPr>
        <p:blipFill>
          <a:blip r:embed="rId4" cstate="print"/>
          <a:srcRect/>
          <a:stretch>
            <a:fillRect/>
          </a:stretch>
        </p:blipFill>
        <p:spPr bwMode="auto">
          <a:xfrm>
            <a:off x="1763688" y="116632"/>
            <a:ext cx="2717601" cy="619200"/>
          </a:xfrm>
          <a:prstGeom prst="rect">
            <a:avLst/>
          </a:prstGeom>
          <a:noFill/>
          <a:ln w="9525">
            <a:noFill/>
            <a:miter lim="800000"/>
            <a:headEnd/>
            <a:tailEnd/>
          </a:ln>
        </p:spPr>
      </p:pic>
      <p:pic>
        <p:nvPicPr>
          <p:cNvPr id="4" name="Picture 3" descr="SEA Logo.jpg"/>
          <p:cNvPicPr>
            <a:picLocks noChangeAspect="1"/>
          </p:cNvPicPr>
          <p:nvPr/>
        </p:nvPicPr>
        <p:blipFill>
          <a:blip r:embed="rId5" cstate="print"/>
          <a:srcRect/>
          <a:stretch>
            <a:fillRect/>
          </a:stretch>
        </p:blipFill>
        <p:spPr bwMode="auto">
          <a:xfrm>
            <a:off x="6516217" y="116632"/>
            <a:ext cx="1152128" cy="768410"/>
          </a:xfrm>
          <a:prstGeom prst="rect">
            <a:avLst/>
          </a:prstGeom>
          <a:noFill/>
          <a:ln w="9525">
            <a:noFill/>
            <a:miter lim="800000"/>
            <a:headEnd/>
            <a:tailEnd/>
          </a:ln>
        </p:spPr>
      </p:pic>
      <p:cxnSp>
        <p:nvCxnSpPr>
          <p:cNvPr id="6" name="Straight Connector 5"/>
          <p:cNvCxnSpPr/>
          <p:nvPr/>
        </p:nvCxnSpPr>
        <p:spPr>
          <a:xfrm>
            <a:off x="179512" y="692696"/>
            <a:ext cx="619268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51520" y="6309320"/>
            <a:ext cx="4104456"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4427984" y="6093296"/>
            <a:ext cx="4410182" cy="369332"/>
          </a:xfrm>
          <a:prstGeom prst="rect">
            <a:avLst/>
          </a:prstGeom>
        </p:spPr>
        <p:txBody>
          <a:bodyPr wrap="none">
            <a:spAutoFit/>
          </a:bodyPr>
          <a:lstStyle/>
          <a:p>
            <a:r>
              <a:rPr lang="en-GB" dirty="0">
                <a:solidFill>
                  <a:schemeClr val="bg1">
                    <a:lumMod val="65000"/>
                  </a:schemeClr>
                </a:solidFill>
                <a:latin typeface="Candara" pitchFamily="34" charset="0"/>
              </a:rPr>
              <a:t>The power of membership </a:t>
            </a:r>
            <a:r>
              <a:rPr lang="en-GB" dirty="0">
                <a:solidFill>
                  <a:srgbClr val="FF0000"/>
                </a:solidFill>
                <a:latin typeface="Candara" pitchFamily="34" charset="0"/>
              </a:rPr>
              <a:t>www.sea.org.uk</a:t>
            </a:r>
          </a:p>
        </p:txBody>
      </p:sp>
      <p:pic>
        <p:nvPicPr>
          <p:cNvPr id="11" name="Picture 10">
            <a:extLst>
              <a:ext uri="{FF2B5EF4-FFF2-40B4-BE49-F238E27FC236}">
                <a16:creationId xmlns:a16="http://schemas.microsoft.com/office/drawing/2014/main" id="{F0AD471B-02D4-4B42-AE84-E46444322A3E}"/>
              </a:ext>
            </a:extLst>
          </p:cNvPr>
          <p:cNvPicPr>
            <a:picLocks noChangeAspect="1"/>
          </p:cNvPicPr>
          <p:nvPr/>
        </p:nvPicPr>
        <p:blipFill>
          <a:blip r:embed="rId6"/>
          <a:stretch>
            <a:fillRect/>
          </a:stretch>
        </p:blipFill>
        <p:spPr>
          <a:xfrm>
            <a:off x="8059834" y="116632"/>
            <a:ext cx="778332" cy="784975"/>
          </a:xfrm>
          <a:prstGeom prst="rect">
            <a:avLst/>
          </a:prstGeom>
        </p:spPr>
      </p:pic>
      <p:sp>
        <p:nvSpPr>
          <p:cNvPr id="5" name="Rectangle 4">
            <a:extLst>
              <a:ext uri="{FF2B5EF4-FFF2-40B4-BE49-F238E27FC236}">
                <a16:creationId xmlns:a16="http://schemas.microsoft.com/office/drawing/2014/main" id="{F245DB81-79C1-F24E-95D5-23B3FC6F83A5}"/>
              </a:ext>
            </a:extLst>
          </p:cNvPr>
          <p:cNvSpPr/>
          <p:nvPr/>
        </p:nvSpPr>
        <p:spPr>
          <a:xfrm>
            <a:off x="467544" y="1052736"/>
            <a:ext cx="7592290" cy="5663089"/>
          </a:xfrm>
          <a:prstGeom prst="rect">
            <a:avLst/>
          </a:prstGeom>
        </p:spPr>
        <p:txBody>
          <a:bodyPr wrap="square">
            <a:spAutoFit/>
          </a:bodyPr>
          <a:lstStyle/>
          <a:p>
            <a:pPr fontAlgn="base"/>
            <a:r>
              <a:rPr lang="en-GB" sz="2400" b="1" dirty="0">
                <a:solidFill>
                  <a:srgbClr val="111111"/>
                </a:solidFill>
                <a:latin typeface="Arial" panose="020B0604020202020204" pitchFamily="34" charset="0"/>
              </a:rPr>
              <a:t>Competition Law</a:t>
            </a:r>
          </a:p>
          <a:p>
            <a:pPr fontAlgn="base"/>
            <a:endParaRPr lang="en-GB" sz="2400" b="1" dirty="0">
              <a:solidFill>
                <a:srgbClr val="111111"/>
              </a:solidFill>
              <a:latin typeface="Arial" panose="020B0604020202020204" pitchFamily="34" charset="0"/>
            </a:endParaRPr>
          </a:p>
          <a:p>
            <a:pPr fontAlgn="base"/>
            <a:r>
              <a:rPr lang="en-GB" sz="2000" dirty="0">
                <a:solidFill>
                  <a:srgbClr val="111111"/>
                </a:solidFill>
                <a:latin typeface="Arial" panose="020B0604020202020204" pitchFamily="34" charset="0"/>
              </a:rPr>
              <a:t>During the webinar participants should not discuss any of the following items:</a:t>
            </a:r>
          </a:p>
          <a:p>
            <a:pPr fontAlgn="base"/>
            <a:endParaRPr lang="en-GB" sz="2000" dirty="0">
              <a:solidFill>
                <a:srgbClr val="111111"/>
              </a:solidFill>
              <a:latin typeface="Arial" panose="020B0604020202020204" pitchFamily="34" charset="0"/>
            </a:endParaRPr>
          </a:p>
          <a:p>
            <a:r>
              <a:rPr lang="en-GB" dirty="0"/>
              <a:t>1 - Price or price elements (including discounts, rebates, surcharges, allowances, concessions, price mark-ups, and the like).</a:t>
            </a:r>
          </a:p>
          <a:p>
            <a:r>
              <a:rPr lang="en-GB" dirty="0"/>
              <a:t>2 - Terms and conditions on which you supply services to your customers.</a:t>
            </a:r>
          </a:p>
          <a:p>
            <a:r>
              <a:rPr lang="en-GB" dirty="0"/>
              <a:t>3 - Information relating to individual customers, suppliers, or competitors.</a:t>
            </a:r>
          </a:p>
          <a:p>
            <a:r>
              <a:rPr lang="en-GB" dirty="0"/>
              <a:t>4 - Allocation of services, customers, markets, territories, or sales.</a:t>
            </a:r>
          </a:p>
          <a:p>
            <a:r>
              <a:rPr lang="en-GB" dirty="0"/>
              <a:t>5 - Bids, bidding terms, tactics, strategies or practices.</a:t>
            </a:r>
          </a:p>
          <a:p>
            <a:r>
              <a:rPr lang="en-GB" dirty="0"/>
              <a:t>6 - Refusals to purchase from, or modification of purchase arrangements with, suppliers.</a:t>
            </a:r>
          </a:p>
          <a:p>
            <a:r>
              <a:rPr lang="en-GB" dirty="0"/>
              <a:t>7 - Profits, margins and costs.</a:t>
            </a:r>
          </a:p>
          <a:p>
            <a:r>
              <a:rPr lang="en-GB" dirty="0"/>
              <a:t>8 - Strategic plans, business plans, intentions, promotional activities and marketing strategies or investment plans.</a:t>
            </a:r>
          </a:p>
          <a:p>
            <a:r>
              <a:rPr lang="en-GB" dirty="0"/>
              <a:t>9 - Any other confidential or competitively sensitive information.</a:t>
            </a:r>
          </a:p>
          <a:p>
            <a:pPr fontAlgn="base"/>
            <a:endParaRPr lang="en-GB" sz="2000" dirty="0">
              <a:solidFill>
                <a:srgbClr val="111111"/>
              </a:solidFill>
              <a:latin typeface="Arial" panose="020B0604020202020204" pitchFamily="34" charset="0"/>
            </a:endParaRPr>
          </a:p>
          <a:p>
            <a:pPr fontAlgn="base"/>
            <a:endParaRPr lang="en-GB" dirty="0">
              <a:solidFill>
                <a:srgbClr val="111111"/>
              </a:solidFill>
              <a:latin typeface="Arial" panose="020B0604020202020204" pitchFamily="34" charset="0"/>
            </a:endParaRPr>
          </a:p>
        </p:txBody>
      </p:sp>
    </p:spTree>
    <p:extLst>
      <p:ext uri="{BB962C8B-B14F-4D97-AF65-F5344CB8AC3E}">
        <p14:creationId xmlns:p14="http://schemas.microsoft.com/office/powerpoint/2010/main" val="39604703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107505" y="1"/>
            <a:ext cx="1589231" cy="620687"/>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1763688" y="116632"/>
            <a:ext cx="2717601" cy="619200"/>
          </a:xfrm>
          <a:prstGeom prst="rect">
            <a:avLst/>
          </a:prstGeom>
          <a:noFill/>
          <a:ln w="9525">
            <a:noFill/>
            <a:miter lim="800000"/>
            <a:headEnd/>
            <a:tailEnd/>
          </a:ln>
        </p:spPr>
      </p:pic>
      <p:pic>
        <p:nvPicPr>
          <p:cNvPr id="7" name="Picture 3" descr="SEA Logo.jpg"/>
          <p:cNvPicPr>
            <a:picLocks noChangeAspect="1"/>
          </p:cNvPicPr>
          <p:nvPr/>
        </p:nvPicPr>
        <p:blipFill>
          <a:blip r:embed="rId5" cstate="print"/>
          <a:srcRect/>
          <a:stretch>
            <a:fillRect/>
          </a:stretch>
        </p:blipFill>
        <p:spPr bwMode="auto">
          <a:xfrm>
            <a:off x="6516217" y="116632"/>
            <a:ext cx="1152128" cy="768410"/>
          </a:xfrm>
          <a:prstGeom prst="rect">
            <a:avLst/>
          </a:prstGeom>
          <a:noFill/>
          <a:ln w="9525">
            <a:noFill/>
            <a:miter lim="800000"/>
            <a:headEnd/>
            <a:tailEnd/>
          </a:ln>
        </p:spPr>
      </p:pic>
      <p:cxnSp>
        <p:nvCxnSpPr>
          <p:cNvPr id="9" name="Straight Connector 8"/>
          <p:cNvCxnSpPr/>
          <p:nvPr/>
        </p:nvCxnSpPr>
        <p:spPr>
          <a:xfrm>
            <a:off x="179512" y="692696"/>
            <a:ext cx="619268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4427984" y="6093296"/>
            <a:ext cx="4410182" cy="369332"/>
          </a:xfrm>
          <a:prstGeom prst="rect">
            <a:avLst/>
          </a:prstGeom>
        </p:spPr>
        <p:txBody>
          <a:bodyPr wrap="none">
            <a:spAutoFit/>
          </a:bodyPr>
          <a:lstStyle/>
          <a:p>
            <a:r>
              <a:rPr lang="en-GB" dirty="0">
                <a:solidFill>
                  <a:schemeClr val="bg1">
                    <a:lumMod val="65000"/>
                  </a:schemeClr>
                </a:solidFill>
                <a:latin typeface="Candara" pitchFamily="34" charset="0"/>
              </a:rPr>
              <a:t>The power of membership </a:t>
            </a:r>
            <a:r>
              <a:rPr lang="en-GB" dirty="0">
                <a:solidFill>
                  <a:srgbClr val="FF0000"/>
                </a:solidFill>
                <a:latin typeface="Candara" pitchFamily="34" charset="0"/>
              </a:rPr>
              <a:t>www.sea.org.uk</a:t>
            </a:r>
          </a:p>
        </p:txBody>
      </p:sp>
      <p:cxnSp>
        <p:nvCxnSpPr>
          <p:cNvPr id="13" name="Straight Connector 12"/>
          <p:cNvCxnSpPr/>
          <p:nvPr/>
        </p:nvCxnSpPr>
        <p:spPr>
          <a:xfrm>
            <a:off x="251520" y="6309320"/>
            <a:ext cx="4104456"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58BCE21E-A35A-DF4C-9F7A-3B39AE85950E}"/>
              </a:ext>
            </a:extLst>
          </p:cNvPr>
          <p:cNvPicPr>
            <a:picLocks noChangeAspect="1"/>
          </p:cNvPicPr>
          <p:nvPr/>
        </p:nvPicPr>
        <p:blipFill>
          <a:blip r:embed="rId6"/>
          <a:stretch>
            <a:fillRect/>
          </a:stretch>
        </p:blipFill>
        <p:spPr>
          <a:xfrm>
            <a:off x="8059834" y="116632"/>
            <a:ext cx="778332" cy="784975"/>
          </a:xfrm>
          <a:prstGeom prst="rect">
            <a:avLst/>
          </a:prstGeom>
        </p:spPr>
      </p:pic>
      <p:sp>
        <p:nvSpPr>
          <p:cNvPr id="11" name="Title 1">
            <a:extLst>
              <a:ext uri="{FF2B5EF4-FFF2-40B4-BE49-F238E27FC236}">
                <a16:creationId xmlns:a16="http://schemas.microsoft.com/office/drawing/2014/main" id="{80AB23D2-42E9-A542-A297-27E8B3076338}"/>
              </a:ext>
            </a:extLst>
          </p:cNvPr>
          <p:cNvSpPr txBox="1">
            <a:spLocks/>
          </p:cNvSpPr>
          <p:nvPr/>
        </p:nvSpPr>
        <p:spPr>
          <a:xfrm>
            <a:off x="457200" y="1009609"/>
            <a:ext cx="5915000" cy="83002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a:t>Overview</a:t>
            </a:r>
          </a:p>
        </p:txBody>
      </p:sp>
      <p:sp>
        <p:nvSpPr>
          <p:cNvPr id="12" name="Content Placeholder 2">
            <a:extLst>
              <a:ext uri="{FF2B5EF4-FFF2-40B4-BE49-F238E27FC236}">
                <a16:creationId xmlns:a16="http://schemas.microsoft.com/office/drawing/2014/main" id="{50319944-15F8-3548-8EA9-4072C5C50C6C}"/>
              </a:ext>
            </a:extLst>
          </p:cNvPr>
          <p:cNvSpPr txBox="1">
            <a:spLocks/>
          </p:cNvSpPr>
          <p:nvPr/>
        </p:nvSpPr>
        <p:spPr>
          <a:xfrm>
            <a:off x="457200" y="1988842"/>
            <a:ext cx="8229600" cy="4137321"/>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indent="-457200" algn="l">
              <a:buFont typeface="Arial" panose="020B0604020202020204" pitchFamily="34" charset="0"/>
              <a:buChar char="•"/>
            </a:pPr>
            <a:r>
              <a:rPr lang="en-US" dirty="0">
                <a:solidFill>
                  <a:schemeClr val="tx1"/>
                </a:solidFill>
              </a:rPr>
              <a:t>REACH</a:t>
            </a:r>
          </a:p>
          <a:p>
            <a:pPr marL="457200" indent="-457200" algn="l">
              <a:buFont typeface="Arial" panose="020B0604020202020204" pitchFamily="34" charset="0"/>
              <a:buChar char="•"/>
            </a:pPr>
            <a:r>
              <a:rPr lang="en-US" dirty="0">
                <a:solidFill>
                  <a:schemeClr val="tx1"/>
                </a:solidFill>
              </a:rPr>
              <a:t>Silver Update</a:t>
            </a:r>
          </a:p>
          <a:p>
            <a:pPr marL="457200" indent="-457200" algn="l">
              <a:buFont typeface="Arial" panose="020B0604020202020204" pitchFamily="34" charset="0"/>
              <a:buChar char="•"/>
            </a:pPr>
            <a:r>
              <a:rPr lang="en-US" dirty="0">
                <a:solidFill>
                  <a:schemeClr val="tx1"/>
                </a:solidFill>
              </a:rPr>
              <a:t>Cobalt Update</a:t>
            </a:r>
          </a:p>
          <a:p>
            <a:pPr marL="457200" indent="-457200" algn="l">
              <a:buFont typeface="Arial" panose="020B0604020202020204" pitchFamily="34" charset="0"/>
              <a:buChar char="•"/>
            </a:pPr>
            <a:r>
              <a:rPr lang="en-US" dirty="0">
                <a:solidFill>
                  <a:schemeClr val="tx1"/>
                </a:solidFill>
              </a:rPr>
              <a:t>Net Zero</a:t>
            </a:r>
          </a:p>
          <a:p>
            <a:pPr marL="457200" indent="-457200" algn="l">
              <a:buFont typeface="Arial" panose="020B0604020202020204" pitchFamily="34" charset="0"/>
              <a:buChar char="•"/>
            </a:pPr>
            <a:r>
              <a:rPr lang="en-US" dirty="0">
                <a:solidFill>
                  <a:schemeClr val="tx1"/>
                </a:solidFill>
              </a:rPr>
              <a:t>HSE Issues</a:t>
            </a:r>
          </a:p>
          <a:p>
            <a:pPr marL="457200" indent="-457200" algn="l">
              <a:buFont typeface="Arial" panose="020B0604020202020204" pitchFamily="34" charset="0"/>
              <a:buChar char="•"/>
            </a:pPr>
            <a:r>
              <a:rPr lang="en-US" dirty="0">
                <a:solidFill>
                  <a:schemeClr val="tx1"/>
                </a:solidFill>
              </a:rPr>
              <a:t>Environment Issues</a:t>
            </a:r>
          </a:p>
          <a:p>
            <a:pPr marL="457200" indent="-457200" algn="l">
              <a:buFont typeface="Arial" panose="020B0604020202020204" pitchFamily="34" charset="0"/>
              <a:buChar char="•"/>
            </a:pPr>
            <a:r>
              <a:rPr lang="en-US" dirty="0">
                <a:solidFill>
                  <a:schemeClr val="tx1"/>
                </a:solidFill>
              </a:rPr>
              <a:t>Any sector / Institution Reports</a:t>
            </a:r>
          </a:p>
          <a:p>
            <a:pPr algn="l"/>
            <a:r>
              <a:rPr lang="en-US" dirty="0">
                <a:solidFill>
                  <a:schemeClr val="tx1"/>
                </a:solidFill>
              </a:rPr>
              <a:t> </a:t>
            </a:r>
          </a:p>
        </p:txBody>
      </p:sp>
    </p:spTree>
    <p:extLst>
      <p:ext uri="{BB962C8B-B14F-4D97-AF65-F5344CB8AC3E}">
        <p14:creationId xmlns:p14="http://schemas.microsoft.com/office/powerpoint/2010/main" val="2777087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107505" y="1"/>
            <a:ext cx="1589231" cy="620687"/>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1763688" y="116632"/>
            <a:ext cx="2717601" cy="619200"/>
          </a:xfrm>
          <a:prstGeom prst="rect">
            <a:avLst/>
          </a:prstGeom>
          <a:noFill/>
          <a:ln w="9525">
            <a:noFill/>
            <a:miter lim="800000"/>
            <a:headEnd/>
            <a:tailEnd/>
          </a:ln>
        </p:spPr>
      </p:pic>
      <p:pic>
        <p:nvPicPr>
          <p:cNvPr id="7" name="Picture 3" descr="SEA Logo.jpg"/>
          <p:cNvPicPr>
            <a:picLocks noChangeAspect="1"/>
          </p:cNvPicPr>
          <p:nvPr/>
        </p:nvPicPr>
        <p:blipFill>
          <a:blip r:embed="rId5" cstate="print"/>
          <a:srcRect/>
          <a:stretch>
            <a:fillRect/>
          </a:stretch>
        </p:blipFill>
        <p:spPr bwMode="auto">
          <a:xfrm>
            <a:off x="6516217" y="116632"/>
            <a:ext cx="1152128" cy="768410"/>
          </a:xfrm>
          <a:prstGeom prst="rect">
            <a:avLst/>
          </a:prstGeom>
          <a:noFill/>
          <a:ln w="9525">
            <a:noFill/>
            <a:miter lim="800000"/>
            <a:headEnd/>
            <a:tailEnd/>
          </a:ln>
        </p:spPr>
      </p:pic>
      <p:cxnSp>
        <p:nvCxnSpPr>
          <p:cNvPr id="9" name="Straight Connector 8"/>
          <p:cNvCxnSpPr/>
          <p:nvPr/>
        </p:nvCxnSpPr>
        <p:spPr>
          <a:xfrm>
            <a:off x="179512" y="692696"/>
            <a:ext cx="619268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4427984" y="6093296"/>
            <a:ext cx="4410182" cy="369332"/>
          </a:xfrm>
          <a:prstGeom prst="rect">
            <a:avLst/>
          </a:prstGeom>
        </p:spPr>
        <p:txBody>
          <a:bodyPr wrap="none">
            <a:spAutoFit/>
          </a:bodyPr>
          <a:lstStyle/>
          <a:p>
            <a:r>
              <a:rPr lang="en-GB" dirty="0">
                <a:solidFill>
                  <a:schemeClr val="bg1">
                    <a:lumMod val="65000"/>
                  </a:schemeClr>
                </a:solidFill>
                <a:latin typeface="Candara" pitchFamily="34" charset="0"/>
              </a:rPr>
              <a:t>The power of membership </a:t>
            </a:r>
            <a:r>
              <a:rPr lang="en-GB" dirty="0">
                <a:solidFill>
                  <a:srgbClr val="FF0000"/>
                </a:solidFill>
                <a:latin typeface="Candara" pitchFamily="34" charset="0"/>
              </a:rPr>
              <a:t>www.sea.org.uk</a:t>
            </a:r>
          </a:p>
        </p:txBody>
      </p:sp>
      <p:cxnSp>
        <p:nvCxnSpPr>
          <p:cNvPr id="13" name="Straight Connector 12"/>
          <p:cNvCxnSpPr/>
          <p:nvPr/>
        </p:nvCxnSpPr>
        <p:spPr>
          <a:xfrm>
            <a:off x="251520" y="6309320"/>
            <a:ext cx="4104456"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5F43EFE2-7708-774E-9859-5BDAF3262417}"/>
              </a:ext>
            </a:extLst>
          </p:cNvPr>
          <p:cNvPicPr>
            <a:picLocks noChangeAspect="1"/>
          </p:cNvPicPr>
          <p:nvPr/>
        </p:nvPicPr>
        <p:blipFill>
          <a:blip r:embed="rId6"/>
          <a:stretch>
            <a:fillRect/>
          </a:stretch>
        </p:blipFill>
        <p:spPr>
          <a:xfrm>
            <a:off x="8059834" y="116632"/>
            <a:ext cx="778332" cy="784975"/>
          </a:xfrm>
          <a:prstGeom prst="rect">
            <a:avLst/>
          </a:prstGeom>
        </p:spPr>
      </p:pic>
      <p:sp>
        <p:nvSpPr>
          <p:cNvPr id="14" name="Title 1">
            <a:extLst>
              <a:ext uri="{FF2B5EF4-FFF2-40B4-BE49-F238E27FC236}">
                <a16:creationId xmlns:a16="http://schemas.microsoft.com/office/drawing/2014/main" id="{2A3B0CCB-F788-BA41-BDCA-30203B23AB80}"/>
              </a:ext>
            </a:extLst>
          </p:cNvPr>
          <p:cNvSpPr txBox="1">
            <a:spLocks/>
          </p:cNvSpPr>
          <p:nvPr/>
        </p:nvSpPr>
        <p:spPr>
          <a:xfrm>
            <a:off x="1" y="857250"/>
            <a:ext cx="8520113" cy="477520"/>
          </a:xfrm>
          <a:prstGeom prst="rect">
            <a:avLst/>
          </a:prstGeom>
        </p:spPr>
        <p:txBody>
          <a:bodyPr vert="horz" lIns="91440" tIns="45720" rIns="91440" bIns="45720" rtlCol="0" anchor="ctr">
            <a:normAutofit fontScale="6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dirty="0"/>
          </a:p>
          <a:p>
            <a:endParaRPr lang="en-US" dirty="0"/>
          </a:p>
        </p:txBody>
      </p:sp>
      <p:sp>
        <p:nvSpPr>
          <p:cNvPr id="11" name="Title 1">
            <a:extLst>
              <a:ext uri="{FF2B5EF4-FFF2-40B4-BE49-F238E27FC236}">
                <a16:creationId xmlns:a16="http://schemas.microsoft.com/office/drawing/2014/main" id="{9D6113BB-199E-9845-8DEE-A42C9EB483A4}"/>
              </a:ext>
            </a:extLst>
          </p:cNvPr>
          <p:cNvSpPr txBox="1">
            <a:spLocks/>
          </p:cNvSpPr>
          <p:nvPr/>
        </p:nvSpPr>
        <p:spPr>
          <a:xfrm>
            <a:off x="457200" y="1009609"/>
            <a:ext cx="5915000" cy="830022"/>
          </a:xfrm>
          <a:prstGeom prst="rect">
            <a:avLst/>
          </a:prstGeom>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a:t>UK REACH – SEA Consortium</a:t>
            </a:r>
          </a:p>
        </p:txBody>
      </p:sp>
      <p:sp>
        <p:nvSpPr>
          <p:cNvPr id="2" name="TextBox 1">
            <a:extLst>
              <a:ext uri="{FF2B5EF4-FFF2-40B4-BE49-F238E27FC236}">
                <a16:creationId xmlns:a16="http://schemas.microsoft.com/office/drawing/2014/main" id="{DBF2A0A1-7DDD-BD49-BC51-34F4CF068BE6}"/>
              </a:ext>
            </a:extLst>
          </p:cNvPr>
          <p:cNvSpPr txBox="1"/>
          <p:nvPr/>
        </p:nvSpPr>
        <p:spPr>
          <a:xfrm>
            <a:off x="251520" y="1925264"/>
            <a:ext cx="8664103" cy="4524315"/>
          </a:xfrm>
          <a:prstGeom prst="rect">
            <a:avLst/>
          </a:prstGeom>
          <a:noFill/>
        </p:spPr>
        <p:txBody>
          <a:bodyPr wrap="none" rtlCol="0">
            <a:spAutoFit/>
          </a:bodyPr>
          <a:lstStyle/>
          <a:p>
            <a:r>
              <a:rPr lang="en-US" sz="2400" dirty="0"/>
              <a:t>3 applications for </a:t>
            </a:r>
            <a:r>
              <a:rPr lang="en-US" sz="2400" dirty="0" err="1"/>
              <a:t>authorisation</a:t>
            </a:r>
            <a:r>
              <a:rPr lang="en-US" sz="2400" dirty="0"/>
              <a:t> submitted before 30</a:t>
            </a:r>
            <a:r>
              <a:rPr lang="en-US" sz="2400" baseline="30000" dirty="0"/>
              <a:t>th</a:t>
            </a:r>
            <a:r>
              <a:rPr lang="en-US" sz="2400" dirty="0"/>
              <a:t> June deadline</a:t>
            </a:r>
          </a:p>
          <a:p>
            <a:endParaRPr lang="en-US" sz="2400" dirty="0"/>
          </a:p>
          <a:p>
            <a:r>
              <a:rPr lang="en-US" sz="2400" dirty="0"/>
              <a:t>35 companies in total</a:t>
            </a:r>
          </a:p>
          <a:p>
            <a:endParaRPr lang="en-US" sz="2400" dirty="0"/>
          </a:p>
          <a:p>
            <a:r>
              <a:rPr lang="en-US" sz="2400" dirty="0"/>
              <a:t>Applications fees to HSE total £92,097</a:t>
            </a:r>
          </a:p>
          <a:p>
            <a:endParaRPr lang="en-US" sz="2400" dirty="0"/>
          </a:p>
          <a:p>
            <a:r>
              <a:rPr lang="en-US" sz="2400" dirty="0"/>
              <a:t>Value of chromium trioxide used £46,000 per annum</a:t>
            </a:r>
          </a:p>
          <a:p>
            <a:endParaRPr lang="en-US" sz="2400" dirty="0"/>
          </a:p>
          <a:p>
            <a:r>
              <a:rPr lang="en-US" sz="2400" dirty="0"/>
              <a:t>Dealing with queries from HSE REACH Team</a:t>
            </a:r>
          </a:p>
          <a:p>
            <a:endParaRPr lang="en-US" sz="2400" dirty="0"/>
          </a:p>
          <a:p>
            <a:r>
              <a:rPr lang="en-US" sz="2400" dirty="0"/>
              <a:t>Still most burdensome legislation for SMEs</a:t>
            </a:r>
          </a:p>
          <a:p>
            <a:endParaRPr lang="en-US" sz="2400" dirty="0"/>
          </a:p>
        </p:txBody>
      </p:sp>
    </p:spTree>
    <p:extLst>
      <p:ext uri="{BB962C8B-B14F-4D97-AF65-F5344CB8AC3E}">
        <p14:creationId xmlns:p14="http://schemas.microsoft.com/office/powerpoint/2010/main" val="6565573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107505" y="1"/>
            <a:ext cx="1589231" cy="620687"/>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1763688" y="116632"/>
            <a:ext cx="2717601" cy="619200"/>
          </a:xfrm>
          <a:prstGeom prst="rect">
            <a:avLst/>
          </a:prstGeom>
          <a:noFill/>
          <a:ln w="9525">
            <a:noFill/>
            <a:miter lim="800000"/>
            <a:headEnd/>
            <a:tailEnd/>
          </a:ln>
        </p:spPr>
      </p:pic>
      <p:pic>
        <p:nvPicPr>
          <p:cNvPr id="7" name="Picture 3" descr="SEA Logo.jpg"/>
          <p:cNvPicPr>
            <a:picLocks noChangeAspect="1"/>
          </p:cNvPicPr>
          <p:nvPr/>
        </p:nvPicPr>
        <p:blipFill>
          <a:blip r:embed="rId5" cstate="print"/>
          <a:srcRect/>
          <a:stretch>
            <a:fillRect/>
          </a:stretch>
        </p:blipFill>
        <p:spPr bwMode="auto">
          <a:xfrm>
            <a:off x="6516217" y="116632"/>
            <a:ext cx="1152128" cy="768410"/>
          </a:xfrm>
          <a:prstGeom prst="rect">
            <a:avLst/>
          </a:prstGeom>
          <a:noFill/>
          <a:ln w="9525">
            <a:noFill/>
            <a:miter lim="800000"/>
            <a:headEnd/>
            <a:tailEnd/>
          </a:ln>
        </p:spPr>
      </p:pic>
      <p:cxnSp>
        <p:nvCxnSpPr>
          <p:cNvPr id="9" name="Straight Connector 8"/>
          <p:cNvCxnSpPr/>
          <p:nvPr/>
        </p:nvCxnSpPr>
        <p:spPr>
          <a:xfrm>
            <a:off x="179512" y="692696"/>
            <a:ext cx="619268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4427984" y="6093296"/>
            <a:ext cx="4410182" cy="369332"/>
          </a:xfrm>
          <a:prstGeom prst="rect">
            <a:avLst/>
          </a:prstGeom>
        </p:spPr>
        <p:txBody>
          <a:bodyPr wrap="none">
            <a:spAutoFit/>
          </a:bodyPr>
          <a:lstStyle/>
          <a:p>
            <a:r>
              <a:rPr lang="en-GB" dirty="0">
                <a:solidFill>
                  <a:schemeClr val="bg1">
                    <a:lumMod val="65000"/>
                  </a:schemeClr>
                </a:solidFill>
                <a:latin typeface="Candara" pitchFamily="34" charset="0"/>
              </a:rPr>
              <a:t>The power of membership </a:t>
            </a:r>
            <a:r>
              <a:rPr lang="en-GB" dirty="0">
                <a:solidFill>
                  <a:srgbClr val="FF0000"/>
                </a:solidFill>
                <a:latin typeface="Candara" pitchFamily="34" charset="0"/>
              </a:rPr>
              <a:t>www.sea.org.uk</a:t>
            </a:r>
          </a:p>
        </p:txBody>
      </p:sp>
      <p:cxnSp>
        <p:nvCxnSpPr>
          <p:cNvPr id="13" name="Straight Connector 12"/>
          <p:cNvCxnSpPr/>
          <p:nvPr/>
        </p:nvCxnSpPr>
        <p:spPr>
          <a:xfrm>
            <a:off x="251520" y="6309320"/>
            <a:ext cx="4104456"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5F43EFE2-7708-774E-9859-5BDAF3262417}"/>
              </a:ext>
            </a:extLst>
          </p:cNvPr>
          <p:cNvPicPr>
            <a:picLocks noChangeAspect="1"/>
          </p:cNvPicPr>
          <p:nvPr/>
        </p:nvPicPr>
        <p:blipFill>
          <a:blip r:embed="rId6"/>
          <a:stretch>
            <a:fillRect/>
          </a:stretch>
        </p:blipFill>
        <p:spPr>
          <a:xfrm>
            <a:off x="8059834" y="116632"/>
            <a:ext cx="778332" cy="784975"/>
          </a:xfrm>
          <a:prstGeom prst="rect">
            <a:avLst/>
          </a:prstGeom>
        </p:spPr>
      </p:pic>
      <p:sp>
        <p:nvSpPr>
          <p:cNvPr id="14" name="Title 1">
            <a:extLst>
              <a:ext uri="{FF2B5EF4-FFF2-40B4-BE49-F238E27FC236}">
                <a16:creationId xmlns:a16="http://schemas.microsoft.com/office/drawing/2014/main" id="{2A3B0CCB-F788-BA41-BDCA-30203B23AB80}"/>
              </a:ext>
            </a:extLst>
          </p:cNvPr>
          <p:cNvSpPr txBox="1">
            <a:spLocks/>
          </p:cNvSpPr>
          <p:nvPr/>
        </p:nvSpPr>
        <p:spPr>
          <a:xfrm>
            <a:off x="1" y="857250"/>
            <a:ext cx="8520113" cy="477520"/>
          </a:xfrm>
          <a:prstGeom prst="rect">
            <a:avLst/>
          </a:prstGeom>
        </p:spPr>
        <p:txBody>
          <a:bodyPr vert="horz" lIns="91440" tIns="45720" rIns="91440" bIns="45720" rtlCol="0" anchor="ctr">
            <a:normAutofit fontScale="6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dirty="0"/>
          </a:p>
          <a:p>
            <a:endParaRPr lang="en-US" dirty="0"/>
          </a:p>
        </p:txBody>
      </p:sp>
      <p:sp>
        <p:nvSpPr>
          <p:cNvPr id="11" name="Title 1">
            <a:extLst>
              <a:ext uri="{FF2B5EF4-FFF2-40B4-BE49-F238E27FC236}">
                <a16:creationId xmlns:a16="http://schemas.microsoft.com/office/drawing/2014/main" id="{9D6113BB-199E-9845-8DEE-A42C9EB483A4}"/>
              </a:ext>
            </a:extLst>
          </p:cNvPr>
          <p:cNvSpPr txBox="1">
            <a:spLocks/>
          </p:cNvSpPr>
          <p:nvPr/>
        </p:nvSpPr>
        <p:spPr>
          <a:xfrm>
            <a:off x="457200" y="1009609"/>
            <a:ext cx="5915000" cy="830022"/>
          </a:xfrm>
          <a:prstGeom prst="rect">
            <a:avLst/>
          </a:prstGeom>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a:t>UK REACH – SEA Consortium</a:t>
            </a:r>
          </a:p>
        </p:txBody>
      </p:sp>
      <p:sp>
        <p:nvSpPr>
          <p:cNvPr id="2" name="TextBox 1">
            <a:extLst>
              <a:ext uri="{FF2B5EF4-FFF2-40B4-BE49-F238E27FC236}">
                <a16:creationId xmlns:a16="http://schemas.microsoft.com/office/drawing/2014/main" id="{DBF2A0A1-7DDD-BD49-BC51-34F4CF068BE6}"/>
              </a:ext>
            </a:extLst>
          </p:cNvPr>
          <p:cNvSpPr txBox="1"/>
          <p:nvPr/>
        </p:nvSpPr>
        <p:spPr>
          <a:xfrm>
            <a:off x="251520" y="2079369"/>
            <a:ext cx="8130495" cy="4524315"/>
          </a:xfrm>
          <a:prstGeom prst="rect">
            <a:avLst/>
          </a:prstGeom>
          <a:noFill/>
        </p:spPr>
        <p:txBody>
          <a:bodyPr wrap="none" rtlCol="0">
            <a:spAutoFit/>
          </a:bodyPr>
          <a:lstStyle/>
          <a:p>
            <a:r>
              <a:rPr lang="en-GB" sz="2400" dirty="0"/>
              <a:t>Working on applications to be submitted early 2023</a:t>
            </a:r>
          </a:p>
          <a:p>
            <a:endParaRPr lang="en-GB" sz="2400" dirty="0"/>
          </a:p>
          <a:p>
            <a:r>
              <a:rPr lang="en-GB" sz="2400" dirty="0"/>
              <a:t>Hard Chrome Plating</a:t>
            </a:r>
          </a:p>
          <a:p>
            <a:r>
              <a:rPr lang="en-GB" sz="2400" dirty="0"/>
              <a:t>Passivating &amp; Anodising</a:t>
            </a:r>
          </a:p>
          <a:p>
            <a:r>
              <a:rPr lang="en-GB" sz="2400" dirty="0"/>
              <a:t>Formulation</a:t>
            </a:r>
          </a:p>
          <a:p>
            <a:endParaRPr lang="en-GB" sz="2400" dirty="0"/>
          </a:p>
          <a:p>
            <a:r>
              <a:rPr lang="en-GB" sz="2400" dirty="0"/>
              <a:t>Revised data requirements following HSE REACH team response</a:t>
            </a:r>
          </a:p>
          <a:p>
            <a:r>
              <a:rPr lang="en-GB" sz="2400" dirty="0"/>
              <a:t>to first batch of applications</a:t>
            </a:r>
          </a:p>
          <a:p>
            <a:r>
              <a:rPr lang="en-GB" sz="2400" dirty="0"/>
              <a:t>HSE have 10 months in which to review applications and form </a:t>
            </a:r>
          </a:p>
          <a:p>
            <a:r>
              <a:rPr lang="en-GB" sz="2400" dirty="0"/>
              <a:t>their opinion, before sending to DEFRA for final decision</a:t>
            </a:r>
          </a:p>
          <a:p>
            <a:endParaRPr lang="en-US" sz="2400" dirty="0"/>
          </a:p>
          <a:p>
            <a:endParaRPr lang="en-US" sz="2400" dirty="0"/>
          </a:p>
        </p:txBody>
      </p:sp>
    </p:spTree>
    <p:extLst>
      <p:ext uri="{BB962C8B-B14F-4D97-AF65-F5344CB8AC3E}">
        <p14:creationId xmlns:p14="http://schemas.microsoft.com/office/powerpoint/2010/main" val="31012857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107505" y="1"/>
            <a:ext cx="1589231" cy="620687"/>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1763688" y="116632"/>
            <a:ext cx="2717601" cy="619200"/>
          </a:xfrm>
          <a:prstGeom prst="rect">
            <a:avLst/>
          </a:prstGeom>
          <a:noFill/>
          <a:ln w="9525">
            <a:noFill/>
            <a:miter lim="800000"/>
            <a:headEnd/>
            <a:tailEnd/>
          </a:ln>
        </p:spPr>
      </p:pic>
      <p:pic>
        <p:nvPicPr>
          <p:cNvPr id="7" name="Picture 3" descr="SEA Logo.jpg"/>
          <p:cNvPicPr>
            <a:picLocks noChangeAspect="1"/>
          </p:cNvPicPr>
          <p:nvPr/>
        </p:nvPicPr>
        <p:blipFill>
          <a:blip r:embed="rId5" cstate="print"/>
          <a:srcRect/>
          <a:stretch>
            <a:fillRect/>
          </a:stretch>
        </p:blipFill>
        <p:spPr bwMode="auto">
          <a:xfrm>
            <a:off x="6516217" y="116632"/>
            <a:ext cx="1152128" cy="768410"/>
          </a:xfrm>
          <a:prstGeom prst="rect">
            <a:avLst/>
          </a:prstGeom>
          <a:noFill/>
          <a:ln w="9525">
            <a:noFill/>
            <a:miter lim="800000"/>
            <a:headEnd/>
            <a:tailEnd/>
          </a:ln>
        </p:spPr>
      </p:pic>
      <p:cxnSp>
        <p:nvCxnSpPr>
          <p:cNvPr id="9" name="Straight Connector 8"/>
          <p:cNvCxnSpPr/>
          <p:nvPr/>
        </p:nvCxnSpPr>
        <p:spPr>
          <a:xfrm>
            <a:off x="179512" y="692696"/>
            <a:ext cx="619268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4427984" y="6093296"/>
            <a:ext cx="4410182" cy="369332"/>
          </a:xfrm>
          <a:prstGeom prst="rect">
            <a:avLst/>
          </a:prstGeom>
        </p:spPr>
        <p:txBody>
          <a:bodyPr wrap="none">
            <a:spAutoFit/>
          </a:bodyPr>
          <a:lstStyle/>
          <a:p>
            <a:r>
              <a:rPr lang="en-GB" dirty="0">
                <a:solidFill>
                  <a:schemeClr val="bg1">
                    <a:lumMod val="65000"/>
                  </a:schemeClr>
                </a:solidFill>
                <a:latin typeface="Candara" pitchFamily="34" charset="0"/>
              </a:rPr>
              <a:t>The power of membership </a:t>
            </a:r>
            <a:r>
              <a:rPr lang="en-GB" dirty="0">
                <a:solidFill>
                  <a:srgbClr val="FF0000"/>
                </a:solidFill>
                <a:latin typeface="Candara" pitchFamily="34" charset="0"/>
              </a:rPr>
              <a:t>www.sea.org.uk</a:t>
            </a:r>
          </a:p>
        </p:txBody>
      </p:sp>
      <p:cxnSp>
        <p:nvCxnSpPr>
          <p:cNvPr id="13" name="Straight Connector 12"/>
          <p:cNvCxnSpPr/>
          <p:nvPr/>
        </p:nvCxnSpPr>
        <p:spPr>
          <a:xfrm>
            <a:off x="251520" y="6309320"/>
            <a:ext cx="4104456"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5F43EFE2-7708-774E-9859-5BDAF3262417}"/>
              </a:ext>
            </a:extLst>
          </p:cNvPr>
          <p:cNvPicPr>
            <a:picLocks noChangeAspect="1"/>
          </p:cNvPicPr>
          <p:nvPr/>
        </p:nvPicPr>
        <p:blipFill>
          <a:blip r:embed="rId6"/>
          <a:stretch>
            <a:fillRect/>
          </a:stretch>
        </p:blipFill>
        <p:spPr>
          <a:xfrm>
            <a:off x="8059834" y="116632"/>
            <a:ext cx="778332" cy="784975"/>
          </a:xfrm>
          <a:prstGeom prst="rect">
            <a:avLst/>
          </a:prstGeom>
        </p:spPr>
      </p:pic>
      <p:sp>
        <p:nvSpPr>
          <p:cNvPr id="14" name="Title 1">
            <a:extLst>
              <a:ext uri="{FF2B5EF4-FFF2-40B4-BE49-F238E27FC236}">
                <a16:creationId xmlns:a16="http://schemas.microsoft.com/office/drawing/2014/main" id="{2A3B0CCB-F788-BA41-BDCA-30203B23AB80}"/>
              </a:ext>
            </a:extLst>
          </p:cNvPr>
          <p:cNvSpPr txBox="1">
            <a:spLocks/>
          </p:cNvSpPr>
          <p:nvPr/>
        </p:nvSpPr>
        <p:spPr>
          <a:xfrm>
            <a:off x="1" y="857250"/>
            <a:ext cx="8520113" cy="477520"/>
          </a:xfrm>
          <a:prstGeom prst="rect">
            <a:avLst/>
          </a:prstGeom>
        </p:spPr>
        <p:txBody>
          <a:bodyPr vert="horz" lIns="91440" tIns="45720" rIns="91440" bIns="45720" rtlCol="0" anchor="ctr">
            <a:normAutofit fontScale="6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dirty="0"/>
          </a:p>
          <a:p>
            <a:endParaRPr lang="en-US" dirty="0"/>
          </a:p>
        </p:txBody>
      </p:sp>
      <p:sp>
        <p:nvSpPr>
          <p:cNvPr id="2" name="Title 1">
            <a:extLst>
              <a:ext uri="{FF2B5EF4-FFF2-40B4-BE49-F238E27FC236}">
                <a16:creationId xmlns:a16="http://schemas.microsoft.com/office/drawing/2014/main" id="{B3DCC46F-22D3-51C9-21E3-098608AD293F}"/>
              </a:ext>
            </a:extLst>
          </p:cNvPr>
          <p:cNvSpPr txBox="1">
            <a:spLocks/>
          </p:cNvSpPr>
          <p:nvPr/>
        </p:nvSpPr>
        <p:spPr>
          <a:xfrm>
            <a:off x="457200" y="1009609"/>
            <a:ext cx="5915000" cy="83002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a:t>UK REACH </a:t>
            </a:r>
          </a:p>
        </p:txBody>
      </p:sp>
      <p:sp>
        <p:nvSpPr>
          <p:cNvPr id="11" name="TextBox 10">
            <a:extLst>
              <a:ext uri="{FF2B5EF4-FFF2-40B4-BE49-F238E27FC236}">
                <a16:creationId xmlns:a16="http://schemas.microsoft.com/office/drawing/2014/main" id="{D79B1671-6A24-B850-780E-8678CD74159E}"/>
              </a:ext>
            </a:extLst>
          </p:cNvPr>
          <p:cNvSpPr txBox="1"/>
          <p:nvPr/>
        </p:nvSpPr>
        <p:spPr>
          <a:xfrm>
            <a:off x="539552" y="1943048"/>
            <a:ext cx="7704856" cy="4250844"/>
          </a:xfrm>
          <a:prstGeom prst="rect">
            <a:avLst/>
          </a:prstGeom>
          <a:noFill/>
        </p:spPr>
        <p:txBody>
          <a:bodyPr wrap="square">
            <a:spAutoFit/>
          </a:bodyPr>
          <a:lstStyle/>
          <a:p>
            <a:pPr>
              <a:lnSpc>
                <a:spcPct val="110000"/>
              </a:lnSpc>
              <a:spcBef>
                <a:spcPts val="375"/>
              </a:spcBef>
              <a:spcAft>
                <a:spcPts val="750"/>
              </a:spcAft>
            </a:pPr>
            <a:r>
              <a:rPr lang="en-GB" sz="1200" b="1" dirty="0">
                <a:solidFill>
                  <a:srgbClr val="A50631"/>
                </a:solidFill>
                <a:effectLst/>
                <a:latin typeface="Arial" panose="020B0604020202020204" pitchFamily="34" charset="0"/>
                <a:ea typeface="Times New Roman" panose="02020603050405020304" pitchFamily="18" charset="0"/>
              </a:rPr>
              <a:t>UK REACH RISEP members public profiles</a:t>
            </a:r>
            <a:endParaRPr lang="en-GB" sz="1200" b="1" dirty="0">
              <a:effectLst/>
              <a:latin typeface="Calibri" panose="020F0502020204030204" pitchFamily="34" charset="0"/>
              <a:ea typeface="Calibri" panose="020F0502020204030204" pitchFamily="34" charset="0"/>
            </a:endParaRPr>
          </a:p>
          <a:p>
            <a:pPr>
              <a:lnSpc>
                <a:spcPct val="140000"/>
              </a:lnSpc>
            </a:pPr>
            <a:r>
              <a:rPr lang="en-GB" sz="1200" dirty="0">
                <a:solidFill>
                  <a:srgbClr val="000000"/>
                </a:solidFill>
                <a:effectLst/>
                <a:latin typeface="Arial" panose="020B0604020202020204" pitchFamily="34" charset="0"/>
                <a:ea typeface="Calibri" panose="020F0502020204030204" pitchFamily="34" charset="0"/>
              </a:rPr>
              <a:t>UK REACH requires HSE (as the agency for UK REACH) to take relevant scientific knowledge and advice into account when fulfilling its obligations under the legislation.</a:t>
            </a:r>
            <a:endParaRPr lang="en-GB" sz="1200" dirty="0">
              <a:effectLst/>
              <a:latin typeface="Calibri" panose="020F0502020204030204" pitchFamily="34" charset="0"/>
              <a:ea typeface="Calibri" panose="020F0502020204030204" pitchFamily="34" charset="0"/>
            </a:endParaRPr>
          </a:p>
          <a:p>
            <a:pPr>
              <a:lnSpc>
                <a:spcPct val="140000"/>
              </a:lnSpc>
            </a:pPr>
            <a:r>
              <a:rPr lang="en-GB" sz="1200" dirty="0">
                <a:solidFill>
                  <a:srgbClr val="000000"/>
                </a:solidFill>
                <a:effectLst/>
                <a:latin typeface="Arial" panose="020B0604020202020204" pitchFamily="34" charset="0"/>
                <a:ea typeface="Calibri" panose="020F0502020204030204" pitchFamily="34" charset="0"/>
              </a:rPr>
              <a:t> </a:t>
            </a:r>
            <a:endParaRPr lang="en-GB" sz="1200" dirty="0">
              <a:effectLst/>
              <a:latin typeface="Calibri" panose="020F0502020204030204" pitchFamily="34" charset="0"/>
              <a:ea typeface="Calibri" panose="020F0502020204030204" pitchFamily="34" charset="0"/>
            </a:endParaRPr>
          </a:p>
          <a:p>
            <a:pPr>
              <a:lnSpc>
                <a:spcPct val="140000"/>
              </a:lnSpc>
            </a:pPr>
            <a:r>
              <a:rPr lang="en-GB" sz="1200" dirty="0">
                <a:solidFill>
                  <a:srgbClr val="000000"/>
                </a:solidFill>
                <a:effectLst/>
                <a:latin typeface="Arial" panose="020B0604020202020204" pitchFamily="34" charset="0"/>
                <a:ea typeface="Calibri" panose="020F0502020204030204" pitchFamily="34" charset="0"/>
              </a:rPr>
              <a:t>This can be from one or more suitably qualified or experienced persons who are independent of the Agency.</a:t>
            </a:r>
            <a:endParaRPr lang="en-GB" sz="1200" dirty="0">
              <a:effectLst/>
              <a:latin typeface="Calibri" panose="020F0502020204030204" pitchFamily="34" charset="0"/>
              <a:ea typeface="Calibri" panose="020F0502020204030204" pitchFamily="34" charset="0"/>
            </a:endParaRPr>
          </a:p>
          <a:p>
            <a:pPr>
              <a:lnSpc>
                <a:spcPct val="140000"/>
              </a:lnSpc>
            </a:pPr>
            <a:r>
              <a:rPr lang="en-GB" sz="1200" dirty="0">
                <a:solidFill>
                  <a:srgbClr val="000000"/>
                </a:solidFill>
                <a:effectLst/>
                <a:latin typeface="Arial" panose="020B0604020202020204" pitchFamily="34" charset="0"/>
                <a:ea typeface="Calibri" panose="020F0502020204030204" pitchFamily="34" charset="0"/>
              </a:rPr>
              <a:t> </a:t>
            </a:r>
            <a:endParaRPr lang="en-GB" sz="1200" dirty="0">
              <a:effectLst/>
              <a:latin typeface="Calibri" panose="020F0502020204030204" pitchFamily="34" charset="0"/>
              <a:ea typeface="Calibri" panose="020F0502020204030204" pitchFamily="34" charset="0"/>
            </a:endParaRPr>
          </a:p>
          <a:p>
            <a:pPr>
              <a:lnSpc>
                <a:spcPct val="140000"/>
              </a:lnSpc>
            </a:pPr>
            <a:r>
              <a:rPr lang="en-GB" sz="1200" dirty="0">
                <a:solidFill>
                  <a:srgbClr val="000000"/>
                </a:solidFill>
                <a:effectLst/>
                <a:latin typeface="Arial" panose="020B0604020202020204" pitchFamily="34" charset="0"/>
                <a:ea typeface="Calibri" panose="020F0502020204030204" pitchFamily="34" charset="0"/>
              </a:rPr>
              <a:t>To meet this obligation HSE has formed the REACH Independent Scientific Expert Pool (RISEP).</a:t>
            </a:r>
            <a:endParaRPr lang="en-GB" sz="1200" dirty="0">
              <a:effectLst/>
              <a:latin typeface="Calibri" panose="020F0502020204030204" pitchFamily="34" charset="0"/>
              <a:ea typeface="Calibri" panose="020F0502020204030204" pitchFamily="34" charset="0"/>
            </a:endParaRPr>
          </a:p>
          <a:p>
            <a:pPr>
              <a:lnSpc>
                <a:spcPct val="140000"/>
              </a:lnSpc>
            </a:pPr>
            <a:r>
              <a:rPr lang="en-GB" sz="1200" dirty="0">
                <a:solidFill>
                  <a:srgbClr val="000000"/>
                </a:solidFill>
                <a:effectLst/>
                <a:latin typeface="Arial" panose="020B0604020202020204" pitchFamily="34" charset="0"/>
                <a:ea typeface="Calibri" panose="020F0502020204030204" pitchFamily="34" charset="0"/>
              </a:rPr>
              <a:t> </a:t>
            </a:r>
            <a:endParaRPr lang="en-GB" sz="1200" dirty="0">
              <a:effectLst/>
              <a:latin typeface="Calibri" panose="020F0502020204030204" pitchFamily="34" charset="0"/>
              <a:ea typeface="Calibri" panose="020F0502020204030204" pitchFamily="34" charset="0"/>
            </a:endParaRPr>
          </a:p>
          <a:p>
            <a:pPr>
              <a:lnSpc>
                <a:spcPct val="140000"/>
              </a:lnSpc>
            </a:pPr>
            <a:r>
              <a:rPr lang="en-GB" sz="1200" dirty="0">
                <a:solidFill>
                  <a:srgbClr val="000000"/>
                </a:solidFill>
                <a:effectLst/>
                <a:latin typeface="Arial" panose="020B0604020202020204" pitchFamily="34" charset="0"/>
                <a:ea typeface="Calibri" panose="020F0502020204030204" pitchFamily="34" charset="0"/>
              </a:rPr>
              <a:t>RISEP provides advice on aspects of the risk of chemicals, as well as socio-economic matters, for the purpose of the Agency’s scientific opinions and other aspects of UK REACH as necessary.</a:t>
            </a:r>
            <a:endParaRPr lang="en-GB" sz="1200" dirty="0">
              <a:effectLst/>
              <a:latin typeface="Calibri" panose="020F0502020204030204" pitchFamily="34" charset="0"/>
              <a:ea typeface="Calibri" panose="020F0502020204030204" pitchFamily="34" charset="0"/>
            </a:endParaRPr>
          </a:p>
          <a:p>
            <a:pPr>
              <a:lnSpc>
                <a:spcPct val="140000"/>
              </a:lnSpc>
            </a:pPr>
            <a:r>
              <a:rPr lang="en-GB" sz="1200" dirty="0">
                <a:solidFill>
                  <a:srgbClr val="000000"/>
                </a:solidFill>
                <a:effectLst/>
                <a:latin typeface="Arial" panose="020B0604020202020204" pitchFamily="34" charset="0"/>
                <a:ea typeface="Calibri" panose="020F0502020204030204" pitchFamily="34" charset="0"/>
              </a:rPr>
              <a:t> </a:t>
            </a:r>
            <a:endParaRPr lang="en-GB" sz="1200" dirty="0">
              <a:effectLst/>
              <a:latin typeface="Calibri" panose="020F0502020204030204" pitchFamily="34" charset="0"/>
              <a:ea typeface="Calibri" panose="020F0502020204030204" pitchFamily="34" charset="0"/>
            </a:endParaRPr>
          </a:p>
          <a:p>
            <a:pPr>
              <a:lnSpc>
                <a:spcPct val="140000"/>
              </a:lnSpc>
            </a:pPr>
            <a:r>
              <a:rPr lang="en-GB" sz="1200" dirty="0">
                <a:solidFill>
                  <a:srgbClr val="000000"/>
                </a:solidFill>
                <a:effectLst/>
                <a:latin typeface="Arial" panose="020B0604020202020204" pitchFamily="34" charset="0"/>
                <a:ea typeface="Calibri" panose="020F0502020204030204" pitchFamily="34" charset="0"/>
              </a:rPr>
              <a:t>To comply with Article 88 of the REACH regulation, HSE is obliged to make public certain details of the RISEP members.  </a:t>
            </a:r>
            <a:endParaRPr lang="en-GB" sz="1200" dirty="0">
              <a:effectLst/>
              <a:latin typeface="Calibri" panose="020F0502020204030204" pitchFamily="34" charset="0"/>
              <a:ea typeface="Calibri" panose="020F0502020204030204" pitchFamily="34" charset="0"/>
            </a:endParaRPr>
          </a:p>
          <a:p>
            <a:pPr>
              <a:lnSpc>
                <a:spcPct val="140000"/>
              </a:lnSpc>
            </a:pPr>
            <a:r>
              <a:rPr lang="en-GB" sz="1200" dirty="0">
                <a:solidFill>
                  <a:srgbClr val="000000"/>
                </a:solidFill>
                <a:effectLst/>
                <a:latin typeface="Arial" panose="020B0604020202020204" pitchFamily="34" charset="0"/>
                <a:ea typeface="Calibri" panose="020F0502020204030204" pitchFamily="34" charset="0"/>
              </a:rPr>
              <a:t> </a:t>
            </a:r>
            <a:endParaRPr lang="en-GB" sz="1200" dirty="0">
              <a:effectLst/>
              <a:latin typeface="Calibri" panose="020F0502020204030204" pitchFamily="34" charset="0"/>
              <a:ea typeface="Calibri" panose="020F0502020204030204" pitchFamily="34" charset="0"/>
            </a:endParaRPr>
          </a:p>
          <a:p>
            <a:pPr>
              <a:lnSpc>
                <a:spcPct val="140000"/>
              </a:lnSpc>
            </a:pPr>
            <a:r>
              <a:rPr lang="en-GB" sz="1200" dirty="0">
                <a:solidFill>
                  <a:srgbClr val="000000"/>
                </a:solidFill>
                <a:effectLst/>
                <a:latin typeface="Arial" panose="020B0604020202020204" pitchFamily="34" charset="0"/>
                <a:ea typeface="Calibri" panose="020F0502020204030204" pitchFamily="34" charset="0"/>
              </a:rPr>
              <a:t>A list of all members, including their professional qualifications and their declared interests, is now </a:t>
            </a:r>
            <a:r>
              <a:rPr lang="en-GB" sz="1200" u="sng" dirty="0">
                <a:solidFill>
                  <a:srgbClr val="A50631"/>
                </a:solidFill>
                <a:effectLst/>
                <a:latin typeface="Arial" panose="020B0604020202020204" pitchFamily="34" charset="0"/>
                <a:ea typeface="Calibri" panose="020F0502020204030204" pitchFamily="34" charset="0"/>
                <a:hlinkClick r:id="rId7"/>
              </a:rPr>
              <a:t>available on the website</a:t>
            </a:r>
            <a:r>
              <a:rPr lang="en-GB" sz="1200" dirty="0">
                <a:solidFill>
                  <a:srgbClr val="000000"/>
                </a:solidFill>
                <a:effectLst/>
                <a:latin typeface="Arial" panose="020B0604020202020204" pitchFamily="34" charset="0"/>
                <a:ea typeface="Calibri" panose="020F0502020204030204" pitchFamily="34" charset="0"/>
              </a:rPr>
              <a:t>.</a:t>
            </a:r>
            <a:endParaRPr lang="en-GB" sz="12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8992721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107505" y="1"/>
            <a:ext cx="1589231" cy="620687"/>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1763688" y="116632"/>
            <a:ext cx="2717601" cy="619200"/>
          </a:xfrm>
          <a:prstGeom prst="rect">
            <a:avLst/>
          </a:prstGeom>
          <a:noFill/>
          <a:ln w="9525">
            <a:noFill/>
            <a:miter lim="800000"/>
            <a:headEnd/>
            <a:tailEnd/>
          </a:ln>
        </p:spPr>
      </p:pic>
      <p:pic>
        <p:nvPicPr>
          <p:cNvPr id="7" name="Picture 3" descr="SEA Logo.jpg"/>
          <p:cNvPicPr>
            <a:picLocks noChangeAspect="1"/>
          </p:cNvPicPr>
          <p:nvPr/>
        </p:nvPicPr>
        <p:blipFill>
          <a:blip r:embed="rId5" cstate="print"/>
          <a:srcRect/>
          <a:stretch>
            <a:fillRect/>
          </a:stretch>
        </p:blipFill>
        <p:spPr bwMode="auto">
          <a:xfrm>
            <a:off x="6516217" y="116632"/>
            <a:ext cx="1152128" cy="768410"/>
          </a:xfrm>
          <a:prstGeom prst="rect">
            <a:avLst/>
          </a:prstGeom>
          <a:noFill/>
          <a:ln w="9525">
            <a:noFill/>
            <a:miter lim="800000"/>
            <a:headEnd/>
            <a:tailEnd/>
          </a:ln>
        </p:spPr>
      </p:pic>
      <p:cxnSp>
        <p:nvCxnSpPr>
          <p:cNvPr id="9" name="Straight Connector 8"/>
          <p:cNvCxnSpPr/>
          <p:nvPr/>
        </p:nvCxnSpPr>
        <p:spPr>
          <a:xfrm>
            <a:off x="179512" y="692696"/>
            <a:ext cx="619268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4427984" y="6093296"/>
            <a:ext cx="4410182" cy="369332"/>
          </a:xfrm>
          <a:prstGeom prst="rect">
            <a:avLst/>
          </a:prstGeom>
        </p:spPr>
        <p:txBody>
          <a:bodyPr wrap="none">
            <a:spAutoFit/>
          </a:bodyPr>
          <a:lstStyle/>
          <a:p>
            <a:r>
              <a:rPr lang="en-GB" dirty="0">
                <a:solidFill>
                  <a:schemeClr val="bg1">
                    <a:lumMod val="65000"/>
                  </a:schemeClr>
                </a:solidFill>
                <a:latin typeface="Candara" pitchFamily="34" charset="0"/>
              </a:rPr>
              <a:t>The power of membership </a:t>
            </a:r>
            <a:r>
              <a:rPr lang="en-GB" dirty="0">
                <a:solidFill>
                  <a:srgbClr val="FF0000"/>
                </a:solidFill>
                <a:latin typeface="Candara" pitchFamily="34" charset="0"/>
              </a:rPr>
              <a:t>www.sea.org.uk</a:t>
            </a:r>
          </a:p>
        </p:txBody>
      </p:sp>
      <p:cxnSp>
        <p:nvCxnSpPr>
          <p:cNvPr id="13" name="Straight Connector 12"/>
          <p:cNvCxnSpPr/>
          <p:nvPr/>
        </p:nvCxnSpPr>
        <p:spPr>
          <a:xfrm>
            <a:off x="251520" y="6309320"/>
            <a:ext cx="4104456"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5F43EFE2-7708-774E-9859-5BDAF3262417}"/>
              </a:ext>
            </a:extLst>
          </p:cNvPr>
          <p:cNvPicPr>
            <a:picLocks noChangeAspect="1"/>
          </p:cNvPicPr>
          <p:nvPr/>
        </p:nvPicPr>
        <p:blipFill>
          <a:blip r:embed="rId6"/>
          <a:stretch>
            <a:fillRect/>
          </a:stretch>
        </p:blipFill>
        <p:spPr>
          <a:xfrm>
            <a:off x="8059834" y="116632"/>
            <a:ext cx="778332" cy="784975"/>
          </a:xfrm>
          <a:prstGeom prst="rect">
            <a:avLst/>
          </a:prstGeom>
        </p:spPr>
      </p:pic>
      <p:sp>
        <p:nvSpPr>
          <p:cNvPr id="14" name="Title 1">
            <a:extLst>
              <a:ext uri="{FF2B5EF4-FFF2-40B4-BE49-F238E27FC236}">
                <a16:creationId xmlns:a16="http://schemas.microsoft.com/office/drawing/2014/main" id="{2A3B0CCB-F788-BA41-BDCA-30203B23AB80}"/>
              </a:ext>
            </a:extLst>
          </p:cNvPr>
          <p:cNvSpPr txBox="1">
            <a:spLocks/>
          </p:cNvSpPr>
          <p:nvPr/>
        </p:nvSpPr>
        <p:spPr>
          <a:xfrm>
            <a:off x="1" y="857250"/>
            <a:ext cx="8520113" cy="477520"/>
          </a:xfrm>
          <a:prstGeom prst="rect">
            <a:avLst/>
          </a:prstGeom>
        </p:spPr>
        <p:txBody>
          <a:bodyPr vert="horz" lIns="91440" tIns="45720" rIns="91440" bIns="45720" rtlCol="0" anchor="ctr">
            <a:normAutofit fontScale="6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dirty="0"/>
          </a:p>
          <a:p>
            <a:endParaRPr lang="en-US" dirty="0"/>
          </a:p>
        </p:txBody>
      </p:sp>
      <p:sp>
        <p:nvSpPr>
          <p:cNvPr id="2" name="Title 1">
            <a:extLst>
              <a:ext uri="{FF2B5EF4-FFF2-40B4-BE49-F238E27FC236}">
                <a16:creationId xmlns:a16="http://schemas.microsoft.com/office/drawing/2014/main" id="{B3DCC46F-22D3-51C9-21E3-098608AD293F}"/>
              </a:ext>
            </a:extLst>
          </p:cNvPr>
          <p:cNvSpPr txBox="1">
            <a:spLocks/>
          </p:cNvSpPr>
          <p:nvPr/>
        </p:nvSpPr>
        <p:spPr>
          <a:xfrm>
            <a:off x="457200" y="1009609"/>
            <a:ext cx="6851104" cy="830022"/>
          </a:xfrm>
          <a:prstGeom prst="rect">
            <a:avLst/>
          </a:prstGeom>
        </p:spPr>
        <p:txBody>
          <a:bodyPr vert="horz" lIns="91440" tIns="45720" rIns="91440" bIns="45720" rtlCol="0" anchor="ctr">
            <a:normAutofit fontScale="6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a:t>UK REACH – Extra Info from Martin Giles, HSE </a:t>
            </a:r>
          </a:p>
        </p:txBody>
      </p:sp>
      <p:sp>
        <p:nvSpPr>
          <p:cNvPr id="4" name="TextBox 3">
            <a:extLst>
              <a:ext uri="{FF2B5EF4-FFF2-40B4-BE49-F238E27FC236}">
                <a16:creationId xmlns:a16="http://schemas.microsoft.com/office/drawing/2014/main" id="{C9EBE3D7-0095-831D-BD9D-14358F6A3549}"/>
              </a:ext>
            </a:extLst>
          </p:cNvPr>
          <p:cNvSpPr txBox="1"/>
          <p:nvPr/>
        </p:nvSpPr>
        <p:spPr>
          <a:xfrm>
            <a:off x="539552" y="1696457"/>
            <a:ext cx="4572000" cy="4524315"/>
          </a:xfrm>
          <a:prstGeom prst="rect">
            <a:avLst/>
          </a:prstGeom>
          <a:noFill/>
        </p:spPr>
        <p:txBody>
          <a:bodyPr wrap="square">
            <a:spAutoFit/>
          </a:bodyPr>
          <a:lstStyle/>
          <a:p>
            <a:r>
              <a:rPr lang="en-GB" sz="1800" dirty="0">
                <a:effectLst/>
                <a:latin typeface="Calibri" panose="020F0502020204030204" pitchFamily="34" charset="0"/>
                <a:ea typeface="Calibri" panose="020F0502020204030204" pitchFamily="34" charset="0"/>
              </a:rPr>
              <a:t>HSE has published a statement on independent scientific knowledge and advice and transparency in relation to UK REACH and RISEP on our website </a:t>
            </a:r>
            <a:r>
              <a:rPr lang="en-GB" sz="1800" u="sng" dirty="0">
                <a:solidFill>
                  <a:srgbClr val="0563C1"/>
                </a:solidFill>
                <a:effectLst/>
                <a:latin typeface="Calibri" panose="020F0502020204030204" pitchFamily="34" charset="0"/>
                <a:ea typeface="Calibri" panose="020F0502020204030204" pitchFamily="34" charset="0"/>
                <a:hlinkClick r:id="rId7"/>
              </a:rPr>
              <a:t>here</a:t>
            </a:r>
            <a:r>
              <a:rPr lang="en-GB" sz="1800" dirty="0">
                <a:effectLst/>
                <a:latin typeface="Calibri" panose="020F0502020204030204" pitchFamily="34" charset="0"/>
                <a:ea typeface="Calibri" panose="020F0502020204030204" pitchFamily="34" charset="0"/>
              </a:rPr>
              <a:t>. Section 5.8 of the document addresses how conflicts of interest in RISEP are dealt with. </a:t>
            </a:r>
            <a:r>
              <a:rPr lang="en-GB" sz="1800" u="sng" dirty="0">
                <a:solidFill>
                  <a:srgbClr val="0563C1"/>
                </a:solidFill>
                <a:effectLst/>
                <a:latin typeface="Calibri" panose="020F0502020204030204" pitchFamily="34" charset="0"/>
                <a:ea typeface="Calibri" panose="020F0502020204030204" pitchFamily="34" charset="0"/>
                <a:hlinkClick r:id="rId8"/>
              </a:rPr>
              <a:t>Agency statement on transparency and the use of independent scientific knowledge and advice (ISA) (hse.gov.uk)</a:t>
            </a:r>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As outlined in the relevant section of the document, if an external party believes that there is a conflict of interest within the Challenge Panel, they should provide evidence to support this claim to the RISEP secretariat at </a:t>
            </a:r>
            <a:r>
              <a:rPr lang="en-GB" sz="1800" u="sng" dirty="0">
                <a:solidFill>
                  <a:srgbClr val="0563C1"/>
                </a:solidFill>
                <a:effectLst/>
                <a:latin typeface="Calibri" panose="020F0502020204030204" pitchFamily="34" charset="0"/>
                <a:ea typeface="Calibri" panose="020F0502020204030204" pitchFamily="34" charset="0"/>
                <a:hlinkClick r:id="rId9"/>
              </a:rPr>
              <a:t>RISEP@hse.gov.uk</a:t>
            </a:r>
            <a:r>
              <a:rPr lang="en-GB" sz="1800" dirty="0">
                <a:effectLst/>
                <a:latin typeface="Calibri" panose="020F0502020204030204" pitchFamily="34" charset="0"/>
                <a:ea typeface="Calibri" panose="020F0502020204030204" pitchFamily="34" charset="0"/>
              </a:rPr>
              <a:t> .</a:t>
            </a:r>
          </a:p>
        </p:txBody>
      </p:sp>
    </p:spTree>
    <p:extLst>
      <p:ext uri="{BB962C8B-B14F-4D97-AF65-F5344CB8AC3E}">
        <p14:creationId xmlns:p14="http://schemas.microsoft.com/office/powerpoint/2010/main" val="17382053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107505" y="1"/>
            <a:ext cx="1589231" cy="620687"/>
          </a:xfrm>
          <a:prstGeom prst="rect">
            <a:avLst/>
          </a:prstGeom>
          <a:noFill/>
          <a:ln w="9525">
            <a:noFill/>
            <a:miter lim="800000"/>
            <a:headEnd/>
            <a:tailEnd/>
          </a:ln>
        </p:spPr>
      </p:pic>
      <p:pic>
        <p:nvPicPr>
          <p:cNvPr id="5" name="Picture 3"/>
          <p:cNvPicPr>
            <a:picLocks noChangeAspect="1" noChangeArrowheads="1"/>
          </p:cNvPicPr>
          <p:nvPr/>
        </p:nvPicPr>
        <p:blipFill>
          <a:blip r:embed="rId4" cstate="print"/>
          <a:srcRect/>
          <a:stretch>
            <a:fillRect/>
          </a:stretch>
        </p:blipFill>
        <p:spPr bwMode="auto">
          <a:xfrm>
            <a:off x="1763688" y="116632"/>
            <a:ext cx="2717601" cy="619200"/>
          </a:xfrm>
          <a:prstGeom prst="rect">
            <a:avLst/>
          </a:prstGeom>
          <a:noFill/>
          <a:ln w="9525">
            <a:noFill/>
            <a:miter lim="800000"/>
            <a:headEnd/>
            <a:tailEnd/>
          </a:ln>
        </p:spPr>
      </p:pic>
      <p:pic>
        <p:nvPicPr>
          <p:cNvPr id="6" name="Picture 3" descr="SEA Logo.jpg"/>
          <p:cNvPicPr>
            <a:picLocks noChangeAspect="1"/>
          </p:cNvPicPr>
          <p:nvPr/>
        </p:nvPicPr>
        <p:blipFill>
          <a:blip r:embed="rId5" cstate="print"/>
          <a:srcRect/>
          <a:stretch>
            <a:fillRect/>
          </a:stretch>
        </p:blipFill>
        <p:spPr bwMode="auto">
          <a:xfrm>
            <a:off x="6516217" y="116632"/>
            <a:ext cx="1152128" cy="768410"/>
          </a:xfrm>
          <a:prstGeom prst="rect">
            <a:avLst/>
          </a:prstGeom>
          <a:noFill/>
          <a:ln w="9525">
            <a:noFill/>
            <a:miter lim="800000"/>
            <a:headEnd/>
            <a:tailEnd/>
          </a:ln>
        </p:spPr>
      </p:pic>
      <p:cxnSp>
        <p:nvCxnSpPr>
          <p:cNvPr id="7" name="Straight Connector 6"/>
          <p:cNvCxnSpPr/>
          <p:nvPr/>
        </p:nvCxnSpPr>
        <p:spPr>
          <a:xfrm>
            <a:off x="179512" y="692696"/>
            <a:ext cx="619268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51520" y="6309320"/>
            <a:ext cx="4104456"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4427984" y="6093296"/>
            <a:ext cx="4410182" cy="369332"/>
          </a:xfrm>
          <a:prstGeom prst="rect">
            <a:avLst/>
          </a:prstGeom>
        </p:spPr>
        <p:txBody>
          <a:bodyPr wrap="none">
            <a:spAutoFit/>
          </a:bodyPr>
          <a:lstStyle/>
          <a:p>
            <a:r>
              <a:rPr lang="en-GB" dirty="0">
                <a:solidFill>
                  <a:schemeClr val="bg1">
                    <a:lumMod val="65000"/>
                  </a:schemeClr>
                </a:solidFill>
                <a:latin typeface="Candara" pitchFamily="34" charset="0"/>
              </a:rPr>
              <a:t>The power of membership </a:t>
            </a:r>
            <a:r>
              <a:rPr lang="en-GB" dirty="0">
                <a:solidFill>
                  <a:srgbClr val="FF0000"/>
                </a:solidFill>
                <a:latin typeface="Candara" pitchFamily="34" charset="0"/>
              </a:rPr>
              <a:t>www.sea.org.uk</a:t>
            </a:r>
          </a:p>
        </p:txBody>
      </p:sp>
      <p:pic>
        <p:nvPicPr>
          <p:cNvPr id="13" name="Picture 12">
            <a:extLst>
              <a:ext uri="{FF2B5EF4-FFF2-40B4-BE49-F238E27FC236}">
                <a16:creationId xmlns:a16="http://schemas.microsoft.com/office/drawing/2014/main" id="{D40A1302-4E0C-084B-B923-670BF8895958}"/>
              </a:ext>
            </a:extLst>
          </p:cNvPr>
          <p:cNvPicPr>
            <a:picLocks noChangeAspect="1"/>
          </p:cNvPicPr>
          <p:nvPr/>
        </p:nvPicPr>
        <p:blipFill>
          <a:blip r:embed="rId6"/>
          <a:stretch>
            <a:fillRect/>
          </a:stretch>
        </p:blipFill>
        <p:spPr>
          <a:xfrm>
            <a:off x="8059834" y="116632"/>
            <a:ext cx="778332" cy="784975"/>
          </a:xfrm>
          <a:prstGeom prst="rect">
            <a:avLst/>
          </a:prstGeom>
        </p:spPr>
      </p:pic>
      <p:sp>
        <p:nvSpPr>
          <p:cNvPr id="14" name="Title 1">
            <a:extLst>
              <a:ext uri="{FF2B5EF4-FFF2-40B4-BE49-F238E27FC236}">
                <a16:creationId xmlns:a16="http://schemas.microsoft.com/office/drawing/2014/main" id="{F25726E5-BE9D-5F4F-BF5E-FD16AA96D80D}"/>
              </a:ext>
            </a:extLst>
          </p:cNvPr>
          <p:cNvSpPr txBox="1">
            <a:spLocks/>
          </p:cNvSpPr>
          <p:nvPr/>
        </p:nvSpPr>
        <p:spPr>
          <a:xfrm>
            <a:off x="457200" y="1009609"/>
            <a:ext cx="6923112" cy="83002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dirty="0"/>
          </a:p>
        </p:txBody>
      </p:sp>
      <p:sp>
        <p:nvSpPr>
          <p:cNvPr id="15" name="Content Placeholder 2">
            <a:extLst>
              <a:ext uri="{FF2B5EF4-FFF2-40B4-BE49-F238E27FC236}">
                <a16:creationId xmlns:a16="http://schemas.microsoft.com/office/drawing/2014/main" id="{11180C1B-ACC8-B242-B0ED-D8C76216720E}"/>
              </a:ext>
            </a:extLst>
          </p:cNvPr>
          <p:cNvSpPr txBox="1">
            <a:spLocks/>
          </p:cNvSpPr>
          <p:nvPr/>
        </p:nvSpPr>
        <p:spPr>
          <a:xfrm>
            <a:off x="457200" y="1988842"/>
            <a:ext cx="8229600" cy="4137321"/>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indent="-457200" algn="l">
              <a:buFont typeface="Arial" panose="020B0604020202020204" pitchFamily="34" charset="0"/>
              <a:buChar char="•"/>
            </a:pPr>
            <a:endParaRPr lang="en-US" sz="2400" dirty="0">
              <a:solidFill>
                <a:schemeClr val="tx1"/>
              </a:solidFill>
            </a:endParaRPr>
          </a:p>
        </p:txBody>
      </p:sp>
      <p:sp>
        <p:nvSpPr>
          <p:cNvPr id="12" name="TextBox 11">
            <a:extLst>
              <a:ext uri="{FF2B5EF4-FFF2-40B4-BE49-F238E27FC236}">
                <a16:creationId xmlns:a16="http://schemas.microsoft.com/office/drawing/2014/main" id="{98B47DC4-31E9-F044-A2E0-0CCA689AB71E}"/>
              </a:ext>
            </a:extLst>
          </p:cNvPr>
          <p:cNvSpPr txBox="1"/>
          <p:nvPr/>
        </p:nvSpPr>
        <p:spPr>
          <a:xfrm>
            <a:off x="481808" y="1052212"/>
            <a:ext cx="7978624" cy="584775"/>
          </a:xfrm>
          <a:prstGeom prst="rect">
            <a:avLst/>
          </a:prstGeom>
          <a:noFill/>
        </p:spPr>
        <p:txBody>
          <a:bodyPr wrap="square">
            <a:spAutoFit/>
          </a:bodyPr>
          <a:lstStyle/>
          <a:p>
            <a:br>
              <a:rPr lang="en-GB" sz="1600" dirty="0"/>
            </a:br>
            <a:endParaRPr lang="en-GB" sz="1600" dirty="0"/>
          </a:p>
        </p:txBody>
      </p:sp>
      <p:sp>
        <p:nvSpPr>
          <p:cNvPr id="2" name="Title 1">
            <a:extLst>
              <a:ext uri="{FF2B5EF4-FFF2-40B4-BE49-F238E27FC236}">
                <a16:creationId xmlns:a16="http://schemas.microsoft.com/office/drawing/2014/main" id="{775FEF28-3E79-70B1-52D1-A3C83BB1F4B7}"/>
              </a:ext>
            </a:extLst>
          </p:cNvPr>
          <p:cNvSpPr txBox="1">
            <a:spLocks/>
          </p:cNvSpPr>
          <p:nvPr/>
        </p:nvSpPr>
        <p:spPr>
          <a:xfrm>
            <a:off x="457200" y="1009609"/>
            <a:ext cx="5915000" cy="83002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a:t>UK REACH </a:t>
            </a:r>
          </a:p>
        </p:txBody>
      </p:sp>
      <p:sp>
        <p:nvSpPr>
          <p:cNvPr id="3" name="TextBox 2">
            <a:extLst>
              <a:ext uri="{FF2B5EF4-FFF2-40B4-BE49-F238E27FC236}">
                <a16:creationId xmlns:a16="http://schemas.microsoft.com/office/drawing/2014/main" id="{2100CBF5-68AA-84CA-8292-48CAD381E932}"/>
              </a:ext>
            </a:extLst>
          </p:cNvPr>
          <p:cNvSpPr txBox="1"/>
          <p:nvPr/>
        </p:nvSpPr>
        <p:spPr>
          <a:xfrm>
            <a:off x="251520" y="2079369"/>
            <a:ext cx="6482737" cy="3046988"/>
          </a:xfrm>
          <a:prstGeom prst="rect">
            <a:avLst/>
          </a:prstGeom>
          <a:noFill/>
        </p:spPr>
        <p:txBody>
          <a:bodyPr wrap="none" rtlCol="0">
            <a:spAutoFit/>
          </a:bodyPr>
          <a:lstStyle/>
          <a:p>
            <a:r>
              <a:rPr lang="en-GB" sz="2400" dirty="0"/>
              <a:t>Applications for authorisation – chromium trioxide</a:t>
            </a:r>
          </a:p>
          <a:p>
            <a:endParaRPr lang="en-GB" sz="2400" dirty="0"/>
          </a:p>
          <a:p>
            <a:r>
              <a:rPr lang="en-US" sz="2400" dirty="0"/>
              <a:t>AFA022-01 – TCL Manufacturing (Perrin &amp; Rowe)</a:t>
            </a:r>
          </a:p>
          <a:p>
            <a:r>
              <a:rPr lang="en-US" sz="2400" dirty="0"/>
              <a:t>AFA023-01 – Borough Ltd, QPP &amp; Samuel Heath</a:t>
            </a:r>
          </a:p>
          <a:p>
            <a:r>
              <a:rPr lang="en-US" sz="2400" dirty="0"/>
              <a:t>AFA024-01 – SEA Legacy</a:t>
            </a:r>
          </a:p>
          <a:p>
            <a:r>
              <a:rPr lang="en-US" sz="2400" dirty="0"/>
              <a:t>AFA025-01 – SEA Sanitaryware &amp; Plumbing</a:t>
            </a:r>
          </a:p>
          <a:p>
            <a:r>
              <a:rPr lang="en-US" sz="2400" dirty="0"/>
              <a:t>AFA026-01 – SEA Technical</a:t>
            </a:r>
          </a:p>
          <a:p>
            <a:endParaRPr lang="en-US" sz="2400" dirty="0"/>
          </a:p>
        </p:txBody>
      </p:sp>
    </p:spTree>
    <p:extLst>
      <p:ext uri="{BB962C8B-B14F-4D97-AF65-F5344CB8AC3E}">
        <p14:creationId xmlns:p14="http://schemas.microsoft.com/office/powerpoint/2010/main" val="10628462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hème Office">
  <a:themeElements>
    <a:clrScheme name="Nickel Insitute">
      <a:dk1>
        <a:srgbClr val="003A74"/>
      </a:dk1>
      <a:lt1>
        <a:srgbClr val="FFFFFF"/>
      </a:lt1>
      <a:dk2>
        <a:srgbClr val="333333"/>
      </a:dk2>
      <a:lt2>
        <a:srgbClr val="000000"/>
      </a:lt2>
      <a:accent1>
        <a:srgbClr val="74519B"/>
      </a:accent1>
      <a:accent2>
        <a:srgbClr val="519B7D"/>
      </a:accent2>
      <a:accent3>
        <a:srgbClr val="1881CB"/>
      </a:accent3>
      <a:accent4>
        <a:srgbClr val="E19604"/>
      </a:accent4>
      <a:accent5>
        <a:srgbClr val="003A74"/>
      </a:accent5>
      <a:accent6>
        <a:srgbClr val="333333"/>
      </a:accent6>
      <a:hlink>
        <a:srgbClr val="1881CB"/>
      </a:hlink>
      <a:folHlink>
        <a:srgbClr val="74519B"/>
      </a:folHlink>
    </a:clrScheme>
    <a:fontScheme name="Nickel Institut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chemeClr val="tx1"/>
        </a:solidFill>
      </a:spPr>
      <a:bodyPr wrap="square" rtlCol="0">
        <a:spAutoFit/>
      </a:bodyPr>
      <a:lstStyle>
        <a:defPPr>
          <a:defRPr dirty="0"/>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0EF520FA4229E48A97FD9C4EB83C966" ma:contentTypeVersion="18" ma:contentTypeDescription="Create a new document." ma:contentTypeScope="" ma:versionID="a9e4c5f57d990d4f101e9aa3344a0786">
  <xsd:schema xmlns:xsd="http://www.w3.org/2001/XMLSchema" xmlns:xs="http://www.w3.org/2001/XMLSchema" xmlns:p="http://schemas.microsoft.com/office/2006/metadata/properties" xmlns:ns2="7528ac97-5066-4b9a-8e9a-6d0f935ee999" xmlns:ns3="4cbbda37-905a-4ffb-b05b-d2c5421f72af" targetNamespace="http://schemas.microsoft.com/office/2006/metadata/properties" ma:root="true" ma:fieldsID="5fb5eaa2b7090326502bf0537916773a" ns2:_="" ns3:_="">
    <xsd:import namespace="7528ac97-5066-4b9a-8e9a-6d0f935ee999"/>
    <xsd:import namespace="4cbbda37-905a-4ffb-b05b-d2c5421f72a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MediaServiceLocation" minOccurs="0"/>
                <xsd:element ref="ns3: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28ac97-5066-4b9a-8e9a-6d0f935ee9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37d557ea-d410-472a-96d8-108de3d848e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cbbda37-905a-4ffb-b05b-d2c5421f72a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213ba1dc-ed1c-4cbd-a7de-08a9c7636776}" ma:internalName="TaxCatchAll" ma:showField="CatchAllData" ma:web="4cbbda37-905a-4ffb-b05b-d2c5421f72a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cbbda37-905a-4ffb-b05b-d2c5421f72af" xsi:nil="true"/>
    <lcf76f155ced4ddcb4097134ff3c332f xmlns="7528ac97-5066-4b9a-8e9a-6d0f935ee999">
      <Terms xmlns="http://schemas.microsoft.com/office/infopath/2007/PartnerControls"/>
    </lcf76f155ced4ddcb4097134ff3c332f>
    <SharedWithUsers xmlns="4cbbda37-905a-4ffb-b05b-d2c5421f72af">
      <UserInfo>
        <DisplayName/>
        <AccountId xsi:nil="true"/>
        <AccountType/>
      </UserInfo>
    </SharedWithUsers>
    <MediaLengthInSeconds xmlns="7528ac97-5066-4b9a-8e9a-6d0f935ee999" xsi:nil="true"/>
  </documentManagement>
</p:properties>
</file>

<file path=customXml/itemProps1.xml><?xml version="1.0" encoding="utf-8"?>
<ds:datastoreItem xmlns:ds="http://schemas.openxmlformats.org/officeDocument/2006/customXml" ds:itemID="{CE0E49B8-D8CD-40F2-BA14-29D1B3A5F909}"/>
</file>

<file path=customXml/itemProps2.xml><?xml version="1.0" encoding="utf-8"?>
<ds:datastoreItem xmlns:ds="http://schemas.openxmlformats.org/officeDocument/2006/customXml" ds:itemID="{A7A95087-F98F-4632-8743-6465C53306A9}">
  <ds:schemaRefs>
    <ds:schemaRef ds:uri="http://schemas.microsoft.com/sharepoint/v3/contenttype/forms"/>
  </ds:schemaRefs>
</ds:datastoreItem>
</file>

<file path=customXml/itemProps3.xml><?xml version="1.0" encoding="utf-8"?>
<ds:datastoreItem xmlns:ds="http://schemas.openxmlformats.org/officeDocument/2006/customXml" ds:itemID="{C3435AF7-AA4C-41A5-8B34-79162BF7C944}">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2363</TotalTime>
  <Words>1785</Words>
  <Application>Microsoft Office PowerPoint</Application>
  <PresentationFormat>On-screen Show (4:3)</PresentationFormat>
  <Paragraphs>263</Paragraphs>
  <Slides>26</Slides>
  <Notes>23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26</vt:i4>
      </vt:variant>
    </vt:vector>
  </HeadingPairs>
  <TitlesOfParts>
    <vt:vector size="33" baseType="lpstr">
      <vt:lpstr>Arial</vt:lpstr>
      <vt:lpstr>Arial Rounded MT Bold</vt:lpstr>
      <vt:lpstr>Calibri</vt:lpstr>
      <vt:lpstr>Candara</vt:lpstr>
      <vt:lpstr>Times New Roman</vt:lpstr>
      <vt:lpstr>Office Theme</vt:lpstr>
      <vt:lpstr>1_Thème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Nickel Update</vt:lpstr>
      <vt:lpstr>Review of EU Nickel EQS</vt:lpstr>
      <vt:lpstr>Review of EU Nickel EQS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Dave Elliott</dc:creator>
  <cp:lastModifiedBy>Dave Elliott</cp:lastModifiedBy>
  <cp:revision>226</cp:revision>
  <cp:lastPrinted>2016-01-07T09:25:19Z</cp:lastPrinted>
  <dcterms:created xsi:type="dcterms:W3CDTF">2013-09-17T12:12:22Z</dcterms:created>
  <dcterms:modified xsi:type="dcterms:W3CDTF">2022-11-11T09:38:07Z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0x010100F0EF520FA4229E48A97FD9C4EB83C966</vt:lpwstr>
  </property>
  <property fmtid="{D5CDD505-2E9C-101B-9397-08002B2CF9AE}" pid="3" name="Order">
    <vt:r8>180700</vt:r8>
  </property>
  <property fmtid="{D5CDD505-2E9C-101B-9397-08002B2CF9AE}" pid="4" name="_ExtendedDescription">
    <vt:lpwstr/>
  </property>
  <property fmtid="{D5CDD505-2E9C-101B-9397-08002B2CF9AE}" pid="5" name="TriggerFlowInfo">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MediaServiceImageTags">
    <vt:lpwstr/>
  </property>
</Properties>
</file>